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2" r:id="rId3"/>
    <p:sldId id="295" r:id="rId4"/>
    <p:sldId id="296" r:id="rId5"/>
    <p:sldId id="298" r:id="rId6"/>
    <p:sldId id="299" r:id="rId7"/>
    <p:sldId id="261" r:id="rId8"/>
    <p:sldId id="290" r:id="rId9"/>
    <p:sldId id="281" r:id="rId10"/>
    <p:sldId id="291" r:id="rId11"/>
    <p:sldId id="297" r:id="rId12"/>
    <p:sldId id="287" r:id="rId13"/>
    <p:sldId id="289" r:id="rId14"/>
    <p:sldId id="288" r:id="rId15"/>
    <p:sldId id="293" r:id="rId16"/>
    <p:sldId id="275" r:id="rId17"/>
    <p:sldId id="303" r:id="rId18"/>
    <p:sldId id="276" r:id="rId19"/>
    <p:sldId id="307" r:id="rId20"/>
    <p:sldId id="300" r:id="rId21"/>
    <p:sldId id="302" r:id="rId22"/>
    <p:sldId id="301" r:id="rId23"/>
    <p:sldId id="304" r:id="rId24"/>
    <p:sldId id="305" r:id="rId25"/>
    <p:sldId id="306" r:id="rId26"/>
    <p:sldId id="294" r:id="rId27"/>
    <p:sldId id="274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336600"/>
    <a:srgbClr val="FF6600"/>
    <a:srgbClr val="FFFF00"/>
    <a:srgbClr val="00FF99"/>
    <a:srgbClr val="33CC33"/>
    <a:srgbClr val="996633"/>
    <a:srgbClr val="008080"/>
    <a:srgbClr val="66FFFF"/>
    <a:srgbClr val="4C8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1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1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1494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6200" y="145468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2971799" y="8685213"/>
            <a:ext cx="2192001" cy="4587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5D156-B0FA-418C-911C-7475AC1A494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163801" y="8685213"/>
            <a:ext cx="16926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A2B43-5AED-4B73-BE1C-E0F83ED1D5D4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7" y="145468"/>
            <a:ext cx="2733683" cy="6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99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884612" y="14750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971800" y="8685212"/>
            <a:ext cx="2834026" cy="458787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r">
              <a:defRPr sz="1200"/>
            </a:lvl1pPr>
          </a:lstStyle>
          <a:p>
            <a:fld id="{7BDC08EF-838E-4630-BC06-293A53DAC84E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805825" y="8685213"/>
            <a:ext cx="1050587" cy="4506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C35A-D4B7-43EB-9DA6-3C12D8BCF2B3}" type="slidenum">
              <a:rPr lang="fr-FR" smtClean="0"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17" y="145468"/>
            <a:ext cx="2733683" cy="62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2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639313"/>
            <a:ext cx="6858000" cy="1671001"/>
          </a:xfrm>
        </p:spPr>
        <p:txBody>
          <a:bodyPr anchor="b"/>
          <a:lstStyle>
            <a:lvl1pPr algn="ctr">
              <a:defRPr sz="45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310315"/>
            <a:ext cx="6858000" cy="578421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CE0DB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CE0DB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CCE0DB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"/>
            <a:ext cx="9180000" cy="363443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611196" y="586988"/>
            <a:ext cx="5957609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573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urnes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90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ragè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4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F43-ABA5-4367-9DD6-316960DCD3EA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09A-8238-4151-A8BD-9C877BFAFF1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9" y="136822"/>
            <a:ext cx="2756708" cy="918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3522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97688"/>
            <a:ext cx="3886200" cy="457927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97688"/>
            <a:ext cx="3886200" cy="4579275"/>
          </a:xfr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F43-ABA5-4367-9DD6-316960DCD3EA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09A-8238-4151-A8BD-9C877BFAFF1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200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F43-ABA5-4367-9DD6-316960DCD3EA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09A-8238-4151-A8BD-9C877BFAFF13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2346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 w="279400"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91412" y="5786043"/>
            <a:ext cx="3427747" cy="788616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456342" y="4943443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fr-FR" sz="1600" b="0" i="0" u="none" strike="noStrike" baseline="0" dirty="0">
                <a:solidFill>
                  <a:srgbClr val="006558"/>
                </a:solidFill>
                <a:latin typeface="+mj-lt"/>
              </a:rPr>
              <a:t>SEMENCES DE FRANCE</a:t>
            </a:r>
          </a:p>
          <a:p>
            <a:pPr algn="l"/>
            <a:r>
              <a:rPr lang="fr-FR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62, rue Léon Beauchamp</a:t>
            </a:r>
          </a:p>
          <a:p>
            <a:pPr algn="l"/>
            <a:r>
              <a:rPr lang="fr-FR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BP 18</a:t>
            </a:r>
          </a:p>
          <a:p>
            <a:pPr algn="l"/>
            <a:r>
              <a:rPr lang="fr-FR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59 932 La Chapelle d’Armentières cedex</a:t>
            </a:r>
          </a:p>
          <a:p>
            <a:pPr algn="l"/>
            <a:r>
              <a:rPr lang="fr-FR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Tél. : +33 (0)3 20 48 41 41</a:t>
            </a:r>
          </a:p>
          <a:p>
            <a:pPr algn="l"/>
            <a:r>
              <a:rPr lang="it-IT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Fax +33 (0)3 20 48 41 30</a:t>
            </a:r>
          </a:p>
          <a:p>
            <a:pPr algn="l"/>
            <a:r>
              <a:rPr lang="fr-FR" sz="1400" b="0" i="0" u="none" strike="noStrike" baseline="0" dirty="0">
                <a:solidFill>
                  <a:srgbClr val="006558"/>
                </a:solidFill>
                <a:latin typeface="Calibri" panose="020F0502020204030204" pitchFamily="34" charset="0"/>
              </a:rPr>
              <a:t>E-mail : contact@semencesde-france.fr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0290333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F43-ABA5-4367-9DD6-316960DCD3EA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09A-8238-4151-A8BD-9C877BFAFF1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2856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8018"/>
            <a:ext cx="3670854" cy="67879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17904"/>
            <a:ext cx="4629150" cy="434314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8F43-ABA5-4367-9DD6-316960DCD3EA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5709A-8238-4151-A8BD-9C877BFAFF13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3680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0810-FDB7-D240-8FF7-1FF2F7190B83}" type="datetimeFigureOut">
              <a:rPr lang="fr-FR" smtClean="0"/>
              <a:t>27/05/2020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23FD3-3A67-AF4B-81FF-1BDE5ABE51B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505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stitut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833" y="179035"/>
            <a:ext cx="765465" cy="78260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9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751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e hiver 2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0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e hiver 6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11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1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ï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9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rgh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16780"/>
            <a:ext cx="864000" cy="86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4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6450"/>
                </a:solidFill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5437762" y="681258"/>
            <a:ext cx="3577708" cy="513023"/>
          </a:xfrm>
        </p:spPr>
        <p:txBody>
          <a:bodyPr anchor="ctr" anchorCtr="0">
            <a:normAutofit/>
          </a:bodyPr>
          <a:lstStyle>
            <a:lvl1pPr algn="r">
              <a:defRPr sz="2400">
                <a:latin typeface="Bebas Neue" panose="020B0606020202050201" pitchFamily="34" charset="0"/>
              </a:defRPr>
            </a:lvl1pPr>
          </a:lstStyle>
          <a:p>
            <a:pPr lvl="0"/>
            <a:r>
              <a:rPr lang="fr-FR" dirty="0"/>
              <a:t>Titre présentation ou variété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" y="135922"/>
            <a:ext cx="864000" cy="864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676" y="6327078"/>
            <a:ext cx="1593891" cy="53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9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2" y="-9729"/>
            <a:ext cx="9162000" cy="146668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35922"/>
            <a:ext cx="3895467" cy="8257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39774" y="6576467"/>
            <a:ext cx="1129808" cy="247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fld id="{F4728F43-ABA5-4367-9DD6-316960DCD3EA}" type="datetimeFigureOut">
              <a:rPr lang="fr-FR" smtClean="0"/>
              <a:pPr/>
              <a:t>27/05/2020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39921" y="6580083"/>
            <a:ext cx="3281659" cy="247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58071" y="32980"/>
            <a:ext cx="2057400" cy="247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fld id="{0B85709A-8238-4151-A8BD-9C877BFAFF13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193263" y="6627816"/>
            <a:ext cx="2596218" cy="1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90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702" r:id="rId3"/>
    <p:sldLayoutId id="2147483698" r:id="rId4"/>
    <p:sldLayoutId id="2147483703" r:id="rId5"/>
    <p:sldLayoutId id="2147483705" r:id="rId6"/>
    <p:sldLayoutId id="2147483700" r:id="rId7"/>
    <p:sldLayoutId id="2147483701" r:id="rId8"/>
    <p:sldLayoutId id="2147483699" r:id="rId9"/>
    <p:sldLayoutId id="2147483704" r:id="rId10"/>
    <p:sldLayoutId id="2147483706" r:id="rId11"/>
    <p:sldLayoutId id="2147483688" r:id="rId12"/>
    <p:sldLayoutId id="2147483689" r:id="rId13"/>
    <p:sldLayoutId id="2147483691" r:id="rId14"/>
    <p:sldLayoutId id="2147483707" r:id="rId15"/>
    <p:sldLayoutId id="2147483692" r:id="rId16"/>
    <p:sldLayoutId id="2147483693" r:id="rId17"/>
    <p:sldLayoutId id="2147483708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rgbClr val="006450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1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les%20techniques%20de%20semis.pptx" TargetMode="External"/><Relationship Id="rId18" Type="http://schemas.openxmlformats.org/officeDocument/2006/relationships/image" Target="../media/image32.png"/><Relationship Id="rId3" Type="http://schemas.openxmlformats.org/officeDocument/2006/relationships/hyperlink" Target="Production%20de%20fourrage.pptx" TargetMode="External"/><Relationship Id="rId21" Type="http://schemas.openxmlformats.org/officeDocument/2006/relationships/hyperlink" Target="structure%20du%20sol.pptx" TargetMode="External"/><Relationship Id="rId7" Type="http://schemas.openxmlformats.org/officeDocument/2006/relationships/hyperlink" Target="Mulch%20pour%20semis%20direct.pptx" TargetMode="External"/><Relationship Id="rId12" Type="http://schemas.openxmlformats.org/officeDocument/2006/relationships/image" Target="../media/image29.png"/><Relationship Id="rId17" Type="http://schemas.openxmlformats.org/officeDocument/2006/relationships/hyperlink" Target="preservation%20de%20la%20biodiversite.pptx" TargetMode="External"/><Relationship Id="rId25" Type="http://schemas.openxmlformats.org/officeDocument/2006/relationships/image" Target="../media/image36.png"/><Relationship Id="rId2" Type="http://schemas.openxmlformats.org/officeDocument/2006/relationships/image" Target="../media/image24.jpeg"/><Relationship Id="rId16" Type="http://schemas.openxmlformats.org/officeDocument/2006/relationships/image" Target="../media/image31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png"/><Relationship Id="rId11" Type="http://schemas.openxmlformats.org/officeDocument/2006/relationships/hyperlink" Target="Les%20especes.pptx" TargetMode="External"/><Relationship Id="rId24" Type="http://schemas.openxmlformats.org/officeDocument/2006/relationships/image" Target="../media/image35.png"/><Relationship Id="rId5" Type="http://schemas.openxmlformats.org/officeDocument/2006/relationships/hyperlink" Target="piegage%20et%20recyclage%20des%20nitrates.pptx" TargetMode="External"/><Relationship Id="rId15" Type="http://schemas.openxmlformats.org/officeDocument/2006/relationships/hyperlink" Target="lutte%20biologique.pptx" TargetMode="External"/><Relationship Id="rId23" Type="http://schemas.openxmlformats.org/officeDocument/2006/relationships/hyperlink" Target="http://www.semencesdefrance.com/iscope/#/accueil" TargetMode="External"/><Relationship Id="rId10" Type="http://schemas.openxmlformats.org/officeDocument/2006/relationships/image" Target="../media/image28.png"/><Relationship Id="rId19" Type="http://schemas.openxmlformats.org/officeDocument/2006/relationships/hyperlink" Target="enrichissement%20du%20sol%20en%20azote.pptx" TargetMode="External"/><Relationship Id="rId4" Type="http://schemas.openxmlformats.org/officeDocument/2006/relationships/image" Target="../media/image25.png"/><Relationship Id="rId9" Type="http://schemas.openxmlformats.org/officeDocument/2006/relationships/hyperlink" Target="matiere%20organique.pptx" TargetMode="External"/><Relationship Id="rId14" Type="http://schemas.openxmlformats.org/officeDocument/2006/relationships/image" Target="../media/image30.png"/><Relationship Id="rId22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2940" y="4149853"/>
            <a:ext cx="7787640" cy="1671001"/>
          </a:xfrm>
        </p:spPr>
        <p:txBody>
          <a:bodyPr>
            <a:normAutofit/>
          </a:bodyPr>
          <a:lstStyle/>
          <a:p>
            <a:r>
              <a:rPr lang="fr-FR" sz="7200" dirty="0"/>
              <a:t>cultures mellifères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FC59134-26B2-4A2F-B774-3DAE87223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44" y="2932808"/>
            <a:ext cx="305831" cy="30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2414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7862058"/>
              </p:ext>
            </p:extLst>
          </p:nvPr>
        </p:nvGraphicFramePr>
        <p:xfrm>
          <a:off x="522512" y="1469571"/>
          <a:ext cx="8041824" cy="508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0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0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0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3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0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00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2150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62238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Août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Octobre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Tournesol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F1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F1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Jachères</a:t>
                      </a:r>
                    </a:p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polliniques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Inter-cultures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Pissenlit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Aubépine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Tilleul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Châtaignier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Prairie de montagne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82" y="6580413"/>
            <a:ext cx="739185" cy="2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853293" y="2277836"/>
            <a:ext cx="5625193" cy="4106635"/>
            <a:chOff x="1853293" y="2277836"/>
            <a:chExt cx="5625193" cy="4106635"/>
          </a:xfrm>
        </p:grpSpPr>
        <p:sp>
          <p:nvSpPr>
            <p:cNvPr id="8" name="Forme libre 7"/>
            <p:cNvSpPr/>
            <p:nvPr/>
          </p:nvSpPr>
          <p:spPr>
            <a:xfrm>
              <a:off x="1853293" y="2277836"/>
              <a:ext cx="5600700" cy="4106635"/>
            </a:xfrm>
            <a:custGeom>
              <a:avLst/>
              <a:gdLst>
                <a:gd name="connsiteX0" fmla="*/ 0 w 5600700"/>
                <a:gd name="connsiteY0" fmla="*/ 3812721 h 4106635"/>
                <a:gd name="connsiteX1" fmla="*/ 718457 w 5600700"/>
                <a:gd name="connsiteY1" fmla="*/ 1281793 h 4106635"/>
                <a:gd name="connsiteX2" fmla="*/ 1428750 w 5600700"/>
                <a:gd name="connsiteY2" fmla="*/ 359228 h 4106635"/>
                <a:gd name="connsiteX3" fmla="*/ 2081893 w 5600700"/>
                <a:gd name="connsiteY3" fmla="*/ 0 h 4106635"/>
                <a:gd name="connsiteX4" fmla="*/ 2816679 w 5600700"/>
                <a:gd name="connsiteY4" fmla="*/ 506185 h 4106635"/>
                <a:gd name="connsiteX5" fmla="*/ 3551464 w 5600700"/>
                <a:gd name="connsiteY5" fmla="*/ 2008414 h 4106635"/>
                <a:gd name="connsiteX6" fmla="*/ 4335236 w 5600700"/>
                <a:gd name="connsiteY6" fmla="*/ 3331028 h 4106635"/>
                <a:gd name="connsiteX7" fmla="*/ 4898572 w 5600700"/>
                <a:gd name="connsiteY7" fmla="*/ 4057650 h 4106635"/>
                <a:gd name="connsiteX8" fmla="*/ 5600700 w 5600700"/>
                <a:gd name="connsiteY8" fmla="*/ 4106635 h 4106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00700" h="4106635">
                  <a:moveTo>
                    <a:pt x="0" y="3812721"/>
                  </a:moveTo>
                  <a:lnTo>
                    <a:pt x="718457" y="1281793"/>
                  </a:lnTo>
                  <a:lnTo>
                    <a:pt x="1428750" y="359228"/>
                  </a:lnTo>
                  <a:lnTo>
                    <a:pt x="2081893" y="0"/>
                  </a:lnTo>
                  <a:lnTo>
                    <a:pt x="2816679" y="506185"/>
                  </a:lnTo>
                  <a:lnTo>
                    <a:pt x="3551464" y="2008414"/>
                  </a:lnTo>
                  <a:lnTo>
                    <a:pt x="4335236" y="3331028"/>
                  </a:lnTo>
                  <a:lnTo>
                    <a:pt x="4898572" y="4057650"/>
                  </a:lnTo>
                  <a:lnTo>
                    <a:pt x="5600700" y="4106635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Forme libre 8"/>
            <p:cNvSpPr/>
            <p:nvPr/>
          </p:nvSpPr>
          <p:spPr>
            <a:xfrm>
              <a:off x="1861457" y="3094264"/>
              <a:ext cx="5617029" cy="2800350"/>
            </a:xfrm>
            <a:custGeom>
              <a:avLst/>
              <a:gdLst>
                <a:gd name="connsiteX0" fmla="*/ 0 w 5617029"/>
                <a:gd name="connsiteY0" fmla="*/ 2800350 h 2800350"/>
                <a:gd name="connsiteX1" fmla="*/ 702129 w 5617029"/>
                <a:gd name="connsiteY1" fmla="*/ 2392136 h 2800350"/>
                <a:gd name="connsiteX2" fmla="*/ 1387929 w 5617029"/>
                <a:gd name="connsiteY2" fmla="*/ 1028700 h 2800350"/>
                <a:gd name="connsiteX3" fmla="*/ 2114550 w 5617029"/>
                <a:gd name="connsiteY3" fmla="*/ 0 h 2800350"/>
                <a:gd name="connsiteX4" fmla="*/ 2751364 w 5617029"/>
                <a:gd name="connsiteY4" fmla="*/ 0 h 2800350"/>
                <a:gd name="connsiteX5" fmla="*/ 3445329 w 5617029"/>
                <a:gd name="connsiteY5" fmla="*/ 342900 h 2800350"/>
                <a:gd name="connsiteX6" fmla="*/ 4180114 w 5617029"/>
                <a:gd name="connsiteY6" fmla="*/ 840922 h 2800350"/>
                <a:gd name="connsiteX7" fmla="*/ 4882243 w 5617029"/>
                <a:gd name="connsiteY7" fmla="*/ 2114550 h 2800350"/>
                <a:gd name="connsiteX8" fmla="*/ 5617029 w 5617029"/>
                <a:gd name="connsiteY8" fmla="*/ 2408465 h 2800350"/>
                <a:gd name="connsiteX9" fmla="*/ 5617029 w 5617029"/>
                <a:gd name="connsiteY9" fmla="*/ 2408465 h 2800350"/>
                <a:gd name="connsiteX10" fmla="*/ 5617029 w 5617029"/>
                <a:gd name="connsiteY10" fmla="*/ 2408465 h 2800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17029" h="2800350">
                  <a:moveTo>
                    <a:pt x="0" y="2800350"/>
                  </a:moveTo>
                  <a:lnTo>
                    <a:pt x="702129" y="2392136"/>
                  </a:lnTo>
                  <a:lnTo>
                    <a:pt x="1387929" y="1028700"/>
                  </a:lnTo>
                  <a:lnTo>
                    <a:pt x="2114550" y="0"/>
                  </a:lnTo>
                  <a:lnTo>
                    <a:pt x="2751364" y="0"/>
                  </a:lnTo>
                  <a:lnTo>
                    <a:pt x="3445329" y="342900"/>
                  </a:lnTo>
                  <a:lnTo>
                    <a:pt x="4180114" y="840922"/>
                  </a:lnTo>
                  <a:lnTo>
                    <a:pt x="4882243" y="2114550"/>
                  </a:lnTo>
                  <a:lnTo>
                    <a:pt x="5617029" y="2408465"/>
                  </a:lnTo>
                  <a:lnTo>
                    <a:pt x="5617029" y="2408465"/>
                  </a:lnTo>
                  <a:lnTo>
                    <a:pt x="5617029" y="2408465"/>
                  </a:lnTo>
                </a:path>
              </a:pathLst>
            </a:custGeom>
            <a:noFill/>
            <a:ln w="38100">
              <a:solidFill>
                <a:srgbClr val="3B46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621646" y="827705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Calendrier annuel alimentaire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4" y="1319296"/>
            <a:ext cx="445823" cy="4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56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43000" y="4120989"/>
            <a:ext cx="6858000" cy="1671001"/>
          </a:xfrm>
        </p:spPr>
        <p:txBody>
          <a:bodyPr/>
          <a:lstStyle/>
          <a:p>
            <a:r>
              <a:rPr lang="fr-FR" dirty="0"/>
              <a:t>Les espèces à intérêt apicole</a:t>
            </a:r>
          </a:p>
        </p:txBody>
      </p:sp>
    </p:spTree>
    <p:extLst>
      <p:ext uri="{BB962C8B-B14F-4D97-AF65-F5344CB8AC3E}">
        <p14:creationId xmlns:p14="http://schemas.microsoft.com/office/powerpoint/2010/main" val="3710921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92860"/>
              </p:ext>
            </p:extLst>
          </p:nvPr>
        </p:nvGraphicFramePr>
        <p:xfrm>
          <a:off x="97971" y="1578234"/>
          <a:ext cx="8890907" cy="487916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98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 français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Pérennité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Période de</a:t>
                      </a:r>
                    </a:p>
                    <a:p>
                      <a:pPr algn="ctr"/>
                      <a:r>
                        <a:rPr lang="fr-FR" sz="1200" dirty="0"/>
                        <a:t>floraison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Potentiel Mellifère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Rendement en miel</a:t>
                      </a:r>
                    </a:p>
                    <a:p>
                      <a:pPr algn="ctr"/>
                      <a:r>
                        <a:rPr lang="fr-FR" sz="1200" dirty="0"/>
                        <a:t>Kg</a:t>
                      </a:r>
                      <a:r>
                        <a:rPr lang="fr-FR" sz="1200" baseline="0" dirty="0"/>
                        <a:t> / ha</a:t>
                      </a: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Convient pour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9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Jachère</a:t>
                      </a:r>
                    </a:p>
                    <a:p>
                      <a:pPr algn="ctr"/>
                      <a:r>
                        <a:rPr lang="fr-FR" sz="1200" b="1" dirty="0"/>
                        <a:t>mellifère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C.I.M.S.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Bande</a:t>
                      </a:r>
                    </a:p>
                    <a:p>
                      <a:pPr algn="ctr"/>
                      <a:r>
                        <a:rPr lang="fr-FR" sz="1200" b="1" dirty="0"/>
                        <a:t>tampon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Bourrache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fin mars à fin juillet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Fenugrec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Féverole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fin avril à fin juin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Lotier corniculé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avril à fin septembre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Luzerne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mai à fin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Mélilot blanc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Bisannuelle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mai à fin septembre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Excellent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Mélilot jaune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Bisannuelle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mai à fin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Minette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Bisannuelle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mi-avril à début octobre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50 à 60 jours après semis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Moutarde blanche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juillet à novembre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Moutarde brune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mai à juillet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Navette fourragère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juin à août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21" y="6535172"/>
            <a:ext cx="661302" cy="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92675" y="901182"/>
            <a:ext cx="32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Les espèces à intérêt apicole</a:t>
            </a:r>
          </a:p>
        </p:txBody>
      </p:sp>
    </p:spTree>
    <p:extLst>
      <p:ext uri="{BB962C8B-B14F-4D97-AF65-F5344CB8AC3E}">
        <p14:creationId xmlns:p14="http://schemas.microsoft.com/office/powerpoint/2010/main" val="1494595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9754833"/>
              </p:ext>
            </p:extLst>
          </p:nvPr>
        </p:nvGraphicFramePr>
        <p:xfrm>
          <a:off x="97971" y="1700694"/>
          <a:ext cx="8890907" cy="454388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98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 français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Pérennité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Période de</a:t>
                      </a:r>
                    </a:p>
                    <a:p>
                      <a:pPr algn="ctr"/>
                      <a:r>
                        <a:rPr lang="fr-FR" sz="1200" dirty="0"/>
                        <a:t>floraison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Potentiel Mellifère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Rendement en miel</a:t>
                      </a:r>
                    </a:p>
                    <a:p>
                      <a:pPr algn="ctr"/>
                      <a:r>
                        <a:rPr lang="fr-FR" sz="1200" dirty="0"/>
                        <a:t>Kg</a:t>
                      </a:r>
                      <a:r>
                        <a:rPr lang="fr-FR" sz="1200" baseline="0" dirty="0"/>
                        <a:t> / ha</a:t>
                      </a: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Convient pour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9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Jachère</a:t>
                      </a:r>
                    </a:p>
                    <a:p>
                      <a:pPr algn="ctr"/>
                      <a:r>
                        <a:rPr lang="fr-FR" sz="1200" b="1" dirty="0"/>
                        <a:t>mellifère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C.I.M.S.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Bande</a:t>
                      </a:r>
                    </a:p>
                    <a:p>
                      <a:pPr algn="ctr"/>
                      <a:r>
                        <a:rPr lang="fr-FR" sz="1200" b="1" dirty="0"/>
                        <a:t>tampon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Phacélie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mi-avril à mi-novembre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Excellent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Pois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avril à début novembre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Radis fourrager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Mai à novembre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Bas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Sainfoin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fin avril à fin septembre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391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Sarrasin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mi-avril à mi-novembre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125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Sorgho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début juillet à fin août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blanc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avril à début novembre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d'Alexandrie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Tardive ( 6 semaines )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hybride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début mai à fin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incarnat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</a:t>
                      </a:r>
                      <a:r>
                        <a:rPr lang="fr-FR" baseline="0" dirty="0"/>
                        <a:t> mai à juin (4 semaines)</a:t>
                      </a:r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violet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avril à début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21" y="6535172"/>
            <a:ext cx="661302" cy="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92675" y="901182"/>
            <a:ext cx="32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Les espèces à intérêt apicole</a:t>
            </a:r>
          </a:p>
        </p:txBody>
      </p:sp>
    </p:spTree>
    <p:extLst>
      <p:ext uri="{BB962C8B-B14F-4D97-AF65-F5344CB8AC3E}">
        <p14:creationId xmlns:p14="http://schemas.microsoft.com/office/powerpoint/2010/main" val="1010434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0344"/>
              </p:ext>
            </p:extLst>
          </p:nvPr>
        </p:nvGraphicFramePr>
        <p:xfrm>
          <a:off x="97971" y="1986434"/>
          <a:ext cx="8890907" cy="18616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19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74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98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 français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Pérennité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Période de</a:t>
                      </a:r>
                    </a:p>
                    <a:p>
                      <a:pPr algn="ctr"/>
                      <a:r>
                        <a:rPr lang="fr-FR" sz="1200" dirty="0"/>
                        <a:t>floraison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Potentiel Mellifère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Rendement en miel</a:t>
                      </a:r>
                    </a:p>
                    <a:p>
                      <a:pPr algn="ctr"/>
                      <a:r>
                        <a:rPr lang="fr-FR" sz="1200" dirty="0"/>
                        <a:t>Kg</a:t>
                      </a:r>
                      <a:r>
                        <a:rPr lang="fr-FR" sz="1200" baseline="0" dirty="0"/>
                        <a:t> / ha</a:t>
                      </a: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Convient pour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9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Jachère</a:t>
                      </a:r>
                    </a:p>
                    <a:p>
                      <a:pPr algn="ctr"/>
                      <a:r>
                        <a:rPr lang="fr-FR" sz="1200" b="1" dirty="0"/>
                        <a:t>mellifère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C.I.M.S.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Bande</a:t>
                      </a:r>
                    </a:p>
                    <a:p>
                      <a:pPr algn="ctr"/>
                      <a:r>
                        <a:rPr lang="fr-FR" sz="1200" b="1" dirty="0"/>
                        <a:t>tampon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Vesce commune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Avril à août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Vesce pourpre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Mars à Juin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24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Vesce velue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Mai à juillet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75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621" y="6535172"/>
            <a:ext cx="661302" cy="275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92675" y="1031806"/>
            <a:ext cx="3201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Les espèces à intérêt apicole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671" y="4182691"/>
            <a:ext cx="5680711" cy="208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400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5314" y="3720157"/>
            <a:ext cx="8956222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Une colonie limite sa prospection à 150 m si le site est favorable, mais peut s’éloigner à 1.5 km pour rechercher des plantes plus attractives, et plus en cas de disette. </a:t>
            </a:r>
          </a:p>
          <a:p>
            <a:r>
              <a:rPr lang="fr-FR" sz="1400" dirty="0"/>
              <a:t> (avec un maxi à 8-10 km car ses besoins énergétiques seraient tout juste couverts par ses capacités de transport)</a:t>
            </a:r>
          </a:p>
          <a:p>
            <a:endParaRPr lang="fr-FR" sz="1400" dirty="0"/>
          </a:p>
          <a:p>
            <a:r>
              <a:rPr lang="fr-FR" sz="1400" dirty="0"/>
              <a:t>L’agriculture engendre une forte modification de l’environnement des abeilles, tant dans l’espace que dans le temps. </a:t>
            </a:r>
          </a:p>
          <a:p>
            <a:endParaRPr lang="fr-FR" sz="1400" dirty="0"/>
          </a:p>
          <a:p>
            <a:r>
              <a:rPr lang="fr-FR" sz="1400" dirty="0"/>
              <a:t>Dans l’espace, car un champ de blé qui n’est pas une espèce visitée par les abeilles, ne permet donc pas le développement des colonies, contrairement à un champ de colza, qui lui, est visité par les pollinisateurs. </a:t>
            </a:r>
          </a:p>
          <a:p>
            <a:endParaRPr lang="fr-FR" sz="1400" dirty="0"/>
          </a:p>
          <a:p>
            <a:r>
              <a:rPr lang="fr-FR" sz="1400" dirty="0"/>
              <a:t>Dans le temps aussi, car ce même champ de colza apparemment si profitable aux abeilles, a une période de floraison de moins d’un mois, à la suite de laquelle les abeilles peinent à trouver de quoi se mettre sous la dent. </a:t>
            </a:r>
          </a:p>
          <a:p>
            <a:endParaRPr lang="fr-FR" sz="1400" dirty="0"/>
          </a:p>
          <a:p>
            <a:r>
              <a:rPr lang="fr-FR" sz="1400" dirty="0"/>
              <a:t>Distance parcourue par une abeille durant sa vie : 800 km environ</a:t>
            </a:r>
            <a:endParaRPr lang="fr-FR" sz="1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9" y="2306430"/>
            <a:ext cx="1273629" cy="127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64" y="2904483"/>
            <a:ext cx="2232705" cy="7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495" y="2406562"/>
            <a:ext cx="258423" cy="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438" y="2906574"/>
            <a:ext cx="2232705" cy="7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145" y="2910480"/>
            <a:ext cx="2232705" cy="7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associÃ©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320" y="2906574"/>
            <a:ext cx="2232705" cy="742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lèche droite 20"/>
          <p:cNvSpPr/>
          <p:nvPr/>
        </p:nvSpPr>
        <p:spPr>
          <a:xfrm>
            <a:off x="4376053" y="2624151"/>
            <a:ext cx="4065808" cy="383722"/>
          </a:xfrm>
          <a:prstGeom prst="rightArrow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8 à 10 km</a:t>
            </a:r>
          </a:p>
        </p:txBody>
      </p:sp>
      <p:sp>
        <p:nvSpPr>
          <p:cNvPr id="22" name="Flèche droite 21"/>
          <p:cNvSpPr/>
          <p:nvPr/>
        </p:nvSpPr>
        <p:spPr>
          <a:xfrm>
            <a:off x="2279438" y="2624151"/>
            <a:ext cx="2196539" cy="383722"/>
          </a:xfrm>
          <a:prstGeom prst="rightArrow">
            <a:avLst/>
          </a:prstGeom>
          <a:solidFill>
            <a:srgbClr val="00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1,5 km</a:t>
            </a:r>
          </a:p>
        </p:txBody>
      </p:sp>
      <p:sp>
        <p:nvSpPr>
          <p:cNvPr id="23" name="Flèche droite 22"/>
          <p:cNvSpPr/>
          <p:nvPr/>
        </p:nvSpPr>
        <p:spPr>
          <a:xfrm>
            <a:off x="1430916" y="2624151"/>
            <a:ext cx="985708" cy="383722"/>
          </a:xfrm>
          <a:prstGeom prst="rightArrow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/>
              <a:t>150 m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578" y="2365728"/>
            <a:ext cx="258423" cy="25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745" y="2347991"/>
            <a:ext cx="316994" cy="316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624141" y="778719"/>
            <a:ext cx="18258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Le butinage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069" y="1395490"/>
            <a:ext cx="2095339" cy="7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613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" y="1769714"/>
            <a:ext cx="2217500" cy="29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785" y="1733940"/>
            <a:ext cx="6918112" cy="4510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llipse 7"/>
          <p:cNvSpPr/>
          <p:nvPr/>
        </p:nvSpPr>
        <p:spPr>
          <a:xfrm>
            <a:off x="2106712" y="1959712"/>
            <a:ext cx="4032000" cy="403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Forme libre 13"/>
          <p:cNvSpPr/>
          <p:nvPr/>
        </p:nvSpPr>
        <p:spPr>
          <a:xfrm>
            <a:off x="4016829" y="3837214"/>
            <a:ext cx="318407" cy="293915"/>
          </a:xfrm>
          <a:custGeom>
            <a:avLst/>
            <a:gdLst>
              <a:gd name="connsiteX0" fmla="*/ 32657 w 318407"/>
              <a:gd name="connsiteY0" fmla="*/ 0 h 293915"/>
              <a:gd name="connsiteX1" fmla="*/ 318407 w 318407"/>
              <a:gd name="connsiteY1" fmla="*/ 32657 h 293915"/>
              <a:gd name="connsiteX2" fmla="*/ 244928 w 318407"/>
              <a:gd name="connsiteY2" fmla="*/ 293915 h 293915"/>
              <a:gd name="connsiteX3" fmla="*/ 0 w 318407"/>
              <a:gd name="connsiteY3" fmla="*/ 269422 h 293915"/>
              <a:gd name="connsiteX4" fmla="*/ 32657 w 318407"/>
              <a:gd name="connsiteY4" fmla="*/ 0 h 293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8407" h="293915">
                <a:moveTo>
                  <a:pt x="32657" y="0"/>
                </a:moveTo>
                <a:lnTo>
                  <a:pt x="318407" y="32657"/>
                </a:lnTo>
                <a:lnTo>
                  <a:pt x="244928" y="293915"/>
                </a:lnTo>
                <a:lnTo>
                  <a:pt x="0" y="269422"/>
                </a:lnTo>
                <a:lnTo>
                  <a:pt x="32657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2094212" y="3975712"/>
            <a:ext cx="1962680" cy="0"/>
          </a:xfrm>
          <a:prstGeom prst="straightConnector1">
            <a:avLst/>
          </a:prstGeom>
          <a:ln w="28575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3" r="15582"/>
          <a:stretch/>
        </p:blipFill>
        <p:spPr bwMode="auto">
          <a:xfrm>
            <a:off x="5483892" y="1733940"/>
            <a:ext cx="3412005" cy="304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158"/>
          <a:stretch/>
        </p:blipFill>
        <p:spPr bwMode="auto">
          <a:xfrm>
            <a:off x="4854122" y="3984171"/>
            <a:ext cx="4041775" cy="226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Forme libre 17"/>
          <p:cNvSpPr/>
          <p:nvPr/>
        </p:nvSpPr>
        <p:spPr>
          <a:xfrm>
            <a:off x="6988629" y="5837464"/>
            <a:ext cx="310242" cy="220436"/>
          </a:xfrm>
          <a:custGeom>
            <a:avLst/>
            <a:gdLst>
              <a:gd name="connsiteX0" fmla="*/ 0 w 310242"/>
              <a:gd name="connsiteY0" fmla="*/ 0 h 220436"/>
              <a:gd name="connsiteX1" fmla="*/ 146957 w 310242"/>
              <a:gd name="connsiteY1" fmla="*/ 0 h 220436"/>
              <a:gd name="connsiteX2" fmla="*/ 310242 w 310242"/>
              <a:gd name="connsiteY2" fmla="*/ 65315 h 220436"/>
              <a:gd name="connsiteX3" fmla="*/ 293914 w 310242"/>
              <a:gd name="connsiteY3" fmla="*/ 171450 h 220436"/>
              <a:gd name="connsiteX4" fmla="*/ 244928 w 310242"/>
              <a:gd name="connsiteY4" fmla="*/ 163286 h 220436"/>
              <a:gd name="connsiteX5" fmla="*/ 195942 w 310242"/>
              <a:gd name="connsiteY5" fmla="*/ 220436 h 220436"/>
              <a:gd name="connsiteX6" fmla="*/ 0 w 310242"/>
              <a:gd name="connsiteY6" fmla="*/ 187779 h 220436"/>
              <a:gd name="connsiteX7" fmla="*/ 0 w 310242"/>
              <a:gd name="connsiteY7" fmla="*/ 0 h 22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0242" h="220436">
                <a:moveTo>
                  <a:pt x="0" y="0"/>
                </a:moveTo>
                <a:lnTo>
                  <a:pt x="146957" y="0"/>
                </a:lnTo>
                <a:lnTo>
                  <a:pt x="310242" y="65315"/>
                </a:lnTo>
                <a:lnTo>
                  <a:pt x="293914" y="171450"/>
                </a:lnTo>
                <a:lnTo>
                  <a:pt x="244928" y="163286"/>
                </a:lnTo>
                <a:lnTo>
                  <a:pt x="195942" y="220436"/>
                </a:lnTo>
                <a:lnTo>
                  <a:pt x="0" y="1877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orme libre 20"/>
          <p:cNvSpPr/>
          <p:nvPr/>
        </p:nvSpPr>
        <p:spPr>
          <a:xfrm>
            <a:off x="7249886" y="2490107"/>
            <a:ext cx="612321" cy="449036"/>
          </a:xfrm>
          <a:custGeom>
            <a:avLst/>
            <a:gdLst>
              <a:gd name="connsiteX0" fmla="*/ 0 w 612321"/>
              <a:gd name="connsiteY0" fmla="*/ 114300 h 449036"/>
              <a:gd name="connsiteX1" fmla="*/ 236764 w 612321"/>
              <a:gd name="connsiteY1" fmla="*/ 383722 h 449036"/>
              <a:gd name="connsiteX2" fmla="*/ 326571 w 612321"/>
              <a:gd name="connsiteY2" fmla="*/ 449036 h 449036"/>
              <a:gd name="connsiteX3" fmla="*/ 612321 w 612321"/>
              <a:gd name="connsiteY3" fmla="*/ 400050 h 449036"/>
              <a:gd name="connsiteX4" fmla="*/ 506185 w 612321"/>
              <a:gd name="connsiteY4" fmla="*/ 269422 h 449036"/>
              <a:gd name="connsiteX5" fmla="*/ 416378 w 612321"/>
              <a:gd name="connsiteY5" fmla="*/ 253093 h 449036"/>
              <a:gd name="connsiteX6" fmla="*/ 310243 w 612321"/>
              <a:gd name="connsiteY6" fmla="*/ 195943 h 449036"/>
              <a:gd name="connsiteX7" fmla="*/ 195943 w 612321"/>
              <a:gd name="connsiteY7" fmla="*/ 138793 h 449036"/>
              <a:gd name="connsiteX8" fmla="*/ 81643 w 612321"/>
              <a:gd name="connsiteY8" fmla="*/ 0 h 449036"/>
              <a:gd name="connsiteX9" fmla="*/ 0 w 612321"/>
              <a:gd name="connsiteY9" fmla="*/ 114300 h 449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2321" h="449036">
                <a:moveTo>
                  <a:pt x="0" y="114300"/>
                </a:moveTo>
                <a:lnTo>
                  <a:pt x="236764" y="383722"/>
                </a:lnTo>
                <a:lnTo>
                  <a:pt x="326571" y="449036"/>
                </a:lnTo>
                <a:lnTo>
                  <a:pt x="612321" y="400050"/>
                </a:lnTo>
                <a:lnTo>
                  <a:pt x="506185" y="269422"/>
                </a:lnTo>
                <a:lnTo>
                  <a:pt x="416378" y="253093"/>
                </a:lnTo>
                <a:lnTo>
                  <a:pt x="310243" y="195943"/>
                </a:lnTo>
                <a:lnTo>
                  <a:pt x="195943" y="138793"/>
                </a:lnTo>
                <a:lnTo>
                  <a:pt x="81643" y="0"/>
                </a:lnTo>
                <a:lnTo>
                  <a:pt x="0" y="1143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2735044" y="3649437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1,5 km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35308" y="6546706"/>
            <a:ext cx="37229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/>
              <a:t>Courrier de l’environnement de l’INRA n° 54, septembre 2007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239958" y="852200"/>
            <a:ext cx="2186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Couvrir l’espaces…</a:t>
            </a:r>
          </a:p>
          <a:p>
            <a:r>
              <a:rPr lang="fr-FR" dirty="0">
                <a:latin typeface="+mj-lt"/>
              </a:rPr>
              <a:t>Communiquer ….</a:t>
            </a:r>
          </a:p>
        </p:txBody>
      </p:sp>
      <p:sp>
        <p:nvSpPr>
          <p:cNvPr id="26" name="Forme libre 25"/>
          <p:cNvSpPr/>
          <p:nvPr/>
        </p:nvSpPr>
        <p:spPr>
          <a:xfrm>
            <a:off x="342901" y="5052819"/>
            <a:ext cx="1306286" cy="938893"/>
          </a:xfrm>
          <a:custGeom>
            <a:avLst/>
            <a:gdLst>
              <a:gd name="connsiteX0" fmla="*/ 930729 w 1616529"/>
              <a:gd name="connsiteY0" fmla="*/ 89807 h 1355271"/>
              <a:gd name="connsiteX1" fmla="*/ 930729 w 1616529"/>
              <a:gd name="connsiteY1" fmla="*/ 89807 h 1355271"/>
              <a:gd name="connsiteX2" fmla="*/ 865414 w 1616529"/>
              <a:gd name="connsiteY2" fmla="*/ 122464 h 1355271"/>
              <a:gd name="connsiteX3" fmla="*/ 840921 w 1616529"/>
              <a:gd name="connsiteY3" fmla="*/ 146957 h 1355271"/>
              <a:gd name="connsiteX4" fmla="*/ 759279 w 1616529"/>
              <a:gd name="connsiteY4" fmla="*/ 179614 h 1355271"/>
              <a:gd name="connsiteX5" fmla="*/ 726621 w 1616529"/>
              <a:gd name="connsiteY5" fmla="*/ 195943 h 1355271"/>
              <a:gd name="connsiteX6" fmla="*/ 685800 w 1616529"/>
              <a:gd name="connsiteY6" fmla="*/ 212271 h 1355271"/>
              <a:gd name="connsiteX7" fmla="*/ 636814 w 1616529"/>
              <a:gd name="connsiteY7" fmla="*/ 244928 h 1355271"/>
              <a:gd name="connsiteX8" fmla="*/ 604157 w 1616529"/>
              <a:gd name="connsiteY8" fmla="*/ 261257 h 1355271"/>
              <a:gd name="connsiteX9" fmla="*/ 579664 w 1616529"/>
              <a:gd name="connsiteY9" fmla="*/ 277586 h 1355271"/>
              <a:gd name="connsiteX10" fmla="*/ 555171 w 1616529"/>
              <a:gd name="connsiteY10" fmla="*/ 285750 h 1355271"/>
              <a:gd name="connsiteX11" fmla="*/ 538843 w 1616529"/>
              <a:gd name="connsiteY11" fmla="*/ 293914 h 1355271"/>
              <a:gd name="connsiteX12" fmla="*/ 204107 w 1616529"/>
              <a:gd name="connsiteY12" fmla="*/ 391886 h 1355271"/>
              <a:gd name="connsiteX13" fmla="*/ 0 w 1616529"/>
              <a:gd name="connsiteY13" fmla="*/ 783771 h 1355271"/>
              <a:gd name="connsiteX14" fmla="*/ 244929 w 1616529"/>
              <a:gd name="connsiteY14" fmla="*/ 1208314 h 1355271"/>
              <a:gd name="connsiteX15" fmla="*/ 938893 w 1616529"/>
              <a:gd name="connsiteY15" fmla="*/ 1355271 h 1355271"/>
              <a:gd name="connsiteX16" fmla="*/ 1338943 w 1616529"/>
              <a:gd name="connsiteY16" fmla="*/ 1036864 h 1355271"/>
              <a:gd name="connsiteX17" fmla="*/ 1616529 w 1616529"/>
              <a:gd name="connsiteY17" fmla="*/ 653143 h 1355271"/>
              <a:gd name="connsiteX18" fmla="*/ 1396093 w 1616529"/>
              <a:gd name="connsiteY18" fmla="*/ 318407 h 1355271"/>
              <a:gd name="connsiteX19" fmla="*/ 1289957 w 1616529"/>
              <a:gd name="connsiteY19" fmla="*/ 0 h 1355271"/>
              <a:gd name="connsiteX20" fmla="*/ 930729 w 1616529"/>
              <a:gd name="connsiteY20" fmla="*/ 89807 h 13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16529" h="1355271">
                <a:moveTo>
                  <a:pt x="930729" y="89807"/>
                </a:moveTo>
                <a:lnTo>
                  <a:pt x="930729" y="89807"/>
                </a:lnTo>
                <a:cubicBezTo>
                  <a:pt x="908957" y="100693"/>
                  <a:pt x="885950" y="109396"/>
                  <a:pt x="865414" y="122464"/>
                </a:cubicBezTo>
                <a:cubicBezTo>
                  <a:pt x="855673" y="128663"/>
                  <a:pt x="850158" y="140029"/>
                  <a:pt x="840921" y="146957"/>
                </a:cubicBezTo>
                <a:cubicBezTo>
                  <a:pt x="802579" y="175714"/>
                  <a:pt x="803087" y="170853"/>
                  <a:pt x="759279" y="179614"/>
                </a:cubicBezTo>
                <a:cubicBezTo>
                  <a:pt x="748393" y="185057"/>
                  <a:pt x="737743" y="191000"/>
                  <a:pt x="726621" y="195943"/>
                </a:cubicBezTo>
                <a:cubicBezTo>
                  <a:pt x="713229" y="201895"/>
                  <a:pt x="698666" y="205253"/>
                  <a:pt x="685800" y="212271"/>
                </a:cubicBezTo>
                <a:cubicBezTo>
                  <a:pt x="668572" y="221668"/>
                  <a:pt x="654367" y="236151"/>
                  <a:pt x="636814" y="244928"/>
                </a:cubicBezTo>
                <a:cubicBezTo>
                  <a:pt x="625928" y="250371"/>
                  <a:pt x="614724" y="255219"/>
                  <a:pt x="604157" y="261257"/>
                </a:cubicBezTo>
                <a:cubicBezTo>
                  <a:pt x="595638" y="266125"/>
                  <a:pt x="588440" y="273198"/>
                  <a:pt x="579664" y="277586"/>
                </a:cubicBezTo>
                <a:cubicBezTo>
                  <a:pt x="571967" y="281435"/>
                  <a:pt x="563161" y="282554"/>
                  <a:pt x="555171" y="285750"/>
                </a:cubicBezTo>
                <a:cubicBezTo>
                  <a:pt x="549521" y="288010"/>
                  <a:pt x="544286" y="291193"/>
                  <a:pt x="538843" y="293914"/>
                </a:cubicBezTo>
                <a:lnTo>
                  <a:pt x="204107" y="391886"/>
                </a:lnTo>
                <a:lnTo>
                  <a:pt x="0" y="783771"/>
                </a:lnTo>
                <a:lnTo>
                  <a:pt x="244929" y="1208314"/>
                </a:lnTo>
                <a:lnTo>
                  <a:pt x="938893" y="1355271"/>
                </a:lnTo>
                <a:lnTo>
                  <a:pt x="1338943" y="1036864"/>
                </a:lnTo>
                <a:lnTo>
                  <a:pt x="1616529" y="653143"/>
                </a:lnTo>
                <a:lnTo>
                  <a:pt x="1396093" y="318407"/>
                </a:lnTo>
                <a:lnTo>
                  <a:pt x="1289957" y="0"/>
                </a:lnTo>
                <a:lnTo>
                  <a:pt x="930729" y="8980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>
                <a:solidFill>
                  <a:schemeClr val="tx2"/>
                </a:solidFill>
              </a:rPr>
              <a:t>Jachère ou couvert mellifère</a:t>
            </a:r>
          </a:p>
        </p:txBody>
      </p:sp>
    </p:spTree>
    <p:extLst>
      <p:ext uri="{BB962C8B-B14F-4D97-AF65-F5344CB8AC3E}">
        <p14:creationId xmlns:p14="http://schemas.microsoft.com/office/powerpoint/2010/main" val="40556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8" grpId="0" animBg="1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15242" y="4886806"/>
            <a:ext cx="5877544" cy="734617"/>
          </a:xfrm>
        </p:spPr>
        <p:txBody>
          <a:bodyPr>
            <a:noAutofit/>
          </a:bodyPr>
          <a:lstStyle/>
          <a:p>
            <a:r>
              <a:rPr lang="fr-F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GAMME                  SEMENCES DE FRANCE</a:t>
            </a:r>
          </a:p>
        </p:txBody>
      </p:sp>
    </p:spTree>
    <p:extLst>
      <p:ext uri="{BB962C8B-B14F-4D97-AF65-F5344CB8AC3E}">
        <p14:creationId xmlns:p14="http://schemas.microsoft.com/office/powerpoint/2010/main" val="121397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355534"/>
              </p:ext>
            </p:extLst>
          </p:nvPr>
        </p:nvGraphicFramePr>
        <p:xfrm>
          <a:off x="16328" y="2359480"/>
          <a:ext cx="3551464" cy="14725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5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6850">
                <a:tc>
                  <a:txBody>
                    <a:bodyPr/>
                    <a:lstStyle/>
                    <a:p>
                      <a:pPr algn="l" fontAlgn="ctr"/>
                      <a:r>
                        <a:rPr lang="fr-FR" sz="1200" u="none" strike="noStrike" dirty="0">
                          <a:effectLst/>
                        </a:rPr>
                        <a:t>    30% de SAINFOIN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10% de MELILOT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20% de SARRASIN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10% de TREFLE DE PERSE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10% de TREFLE INCARNAT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10% de TREFLE VIOLET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5% de PHACELIE</a:t>
                      </a:r>
                      <a:br>
                        <a:rPr lang="fr-FR" sz="1200" u="none" strike="noStrike" dirty="0">
                          <a:effectLst/>
                        </a:rPr>
                      </a:br>
                      <a:r>
                        <a:rPr lang="fr-FR" sz="1200" u="none" strike="noStrike" dirty="0">
                          <a:effectLst/>
                        </a:rPr>
                        <a:t>    5% de BOURRACHE         </a:t>
                      </a:r>
                      <a:endParaRPr lang="fr-F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2"/>
            <a:ext cx="9144000" cy="20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19"/>
          <a:stretch/>
        </p:blipFill>
        <p:spPr bwMode="auto">
          <a:xfrm>
            <a:off x="-1" y="2085484"/>
            <a:ext cx="3567793" cy="28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091" y="2085483"/>
            <a:ext cx="5487761" cy="2211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257" y="4638836"/>
            <a:ext cx="5241472" cy="191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64794"/>
              </p:ext>
            </p:extLst>
          </p:nvPr>
        </p:nvGraphicFramePr>
        <p:xfrm>
          <a:off x="3690256" y="4297063"/>
          <a:ext cx="530678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1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1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5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707"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Bourrache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fin mars à fin juillet</a:t>
                      </a:r>
                    </a:p>
                  </a:txBody>
                  <a:tcPr marL="0" marR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Annuelle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Abondance</a:t>
                      </a:r>
                      <a:r>
                        <a:rPr lang="fr-FR" sz="8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de fleurs</a:t>
                      </a:r>
                    </a:p>
                  </a:txBody>
                  <a:tcPr marL="0" mar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52733"/>
              </p:ext>
            </p:extLst>
          </p:nvPr>
        </p:nvGraphicFramePr>
        <p:xfrm>
          <a:off x="3891640" y="6531283"/>
          <a:ext cx="4901296" cy="24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28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80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225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7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8707">
                <a:tc>
                  <a:txBody>
                    <a:bodyPr/>
                    <a:lstStyle/>
                    <a:p>
                      <a:r>
                        <a:rPr lang="fr-FR" sz="1000" b="0" dirty="0">
                          <a:solidFill>
                            <a:schemeClr val="tx1"/>
                          </a:solidFill>
                          <a:latin typeface="+mn-lt"/>
                        </a:rPr>
                        <a:t>Bourrache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900" b="0" dirty="0">
                          <a:solidFill>
                            <a:schemeClr val="tx1"/>
                          </a:solidFill>
                        </a:rPr>
                        <a:t>XXXXX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XXX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XX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800" dirty="0">
                          <a:solidFill>
                            <a:schemeClr val="tx1"/>
                          </a:solidFill>
                        </a:rPr>
                        <a:t>X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73" y="3876245"/>
            <a:ext cx="1904165" cy="2707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5632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26EAA690-E97B-4D78-9BE6-6A50507E2F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834083"/>
              </p:ext>
            </p:extLst>
          </p:nvPr>
        </p:nvGraphicFramePr>
        <p:xfrm>
          <a:off x="97971" y="3683721"/>
          <a:ext cx="8890907" cy="1341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9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4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24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200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Phacélie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mi-avril à mi-novembre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Excellent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735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Sainfoin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fin avril à fin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165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incarnat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</a:t>
                      </a:r>
                      <a:r>
                        <a:rPr lang="fr-FR" baseline="0" dirty="0"/>
                        <a:t> mai à juin (4 semaines)</a:t>
                      </a:r>
                      <a:endParaRPr lang="fr-FR" dirty="0"/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105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Trèfle violet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Vivace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avril à début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Moyen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150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370A3ED0-9513-4435-941E-2C191D424F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026552"/>
              </p:ext>
            </p:extLst>
          </p:nvPr>
        </p:nvGraphicFramePr>
        <p:xfrm>
          <a:off x="97971" y="2164974"/>
          <a:ext cx="8890907" cy="15187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9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53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5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05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744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90987"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Nom français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Pérennité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Période de</a:t>
                      </a:r>
                    </a:p>
                    <a:p>
                      <a:pPr algn="ctr"/>
                      <a:r>
                        <a:rPr lang="fr-FR" sz="1200" dirty="0"/>
                        <a:t>floraison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Potentiel Mellifère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Rendement en miel</a:t>
                      </a:r>
                    </a:p>
                    <a:p>
                      <a:pPr algn="ctr"/>
                      <a:r>
                        <a:rPr lang="fr-FR" sz="1200" dirty="0"/>
                        <a:t>Kg</a:t>
                      </a:r>
                      <a:r>
                        <a:rPr lang="fr-FR" sz="1200" baseline="0" dirty="0"/>
                        <a:t> / ha</a:t>
                      </a:r>
                      <a:endParaRPr lang="fr-FR" sz="1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Convient pour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5791"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Jachère</a:t>
                      </a:r>
                    </a:p>
                    <a:p>
                      <a:pPr algn="ctr"/>
                      <a:r>
                        <a:rPr lang="fr-FR" sz="1200" b="1" dirty="0"/>
                        <a:t>mellifère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C.I.M.S.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b="1" dirty="0"/>
                        <a:t>Bande</a:t>
                      </a:r>
                    </a:p>
                    <a:p>
                      <a:pPr algn="ctr"/>
                      <a:r>
                        <a:rPr lang="fr-FR" sz="1200" b="1" dirty="0"/>
                        <a:t>tampon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053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Bourrache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Annuelle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de fin mars à fin juillet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kg/ha</a:t>
                      </a:r>
                    </a:p>
                  </a:txBody>
                  <a:tcPr marL="0" marR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649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Mélilot jaune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Bisannuelle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Début mai à fin septembre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Bon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 kg/ha</a:t>
                      </a:r>
                    </a:p>
                  </a:txBody>
                  <a:tcPr marL="0" marR="0"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/>
                        <a:t>x</a:t>
                      </a: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600" b="1" dirty="0"/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8" name="Picture 1">
            <a:extLst>
              <a:ext uri="{FF2B5EF4-FFF2-40B4-BE49-F238E27FC236}">
                <a16:creationId xmlns:a16="http://schemas.microsoft.com/office/drawing/2014/main" id="{D4CE4D6B-9509-44BF-B989-74281084E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2"/>
            <a:ext cx="9144000" cy="209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CD73DF6B-74D8-423B-8859-6B061110AD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405037"/>
              </p:ext>
            </p:extLst>
          </p:nvPr>
        </p:nvGraphicFramePr>
        <p:xfrm>
          <a:off x="97972" y="5586008"/>
          <a:ext cx="8890902" cy="668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7878">
                  <a:extLst>
                    <a:ext uri="{9D8B030D-6E8A-4147-A177-3AD203B41FA5}">
                      <a16:colId xmlns:a16="http://schemas.microsoft.com/office/drawing/2014/main" val="1716468006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1215930730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2732805521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3603038558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2499043921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3385033653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426769557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1179285615"/>
                    </a:ext>
                  </a:extLst>
                </a:gridCol>
                <a:gridCol w="987878">
                  <a:extLst>
                    <a:ext uri="{9D8B030D-6E8A-4147-A177-3AD203B41FA5}">
                      <a16:colId xmlns:a16="http://schemas.microsoft.com/office/drawing/2014/main" val="3949599126"/>
                    </a:ext>
                  </a:extLst>
                </a:gridCol>
              </a:tblGrid>
              <a:tr h="370840">
                <a:tc gridSpan="9">
                  <a:txBody>
                    <a:bodyPr/>
                    <a:lstStyle/>
                    <a:p>
                      <a:endParaRPr lang="fr-FR" dirty="0">
                        <a:solidFill>
                          <a:srgbClr val="FFFFFF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265604"/>
                  </a:ext>
                </a:extLst>
              </a:tr>
              <a:tr h="253452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avril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juillet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août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septembre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octobre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novembre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193989"/>
                  </a:ext>
                </a:extLst>
              </a:tr>
            </a:tbl>
          </a:graphicData>
        </a:graphic>
      </p:graphicFrame>
      <p:pic>
        <p:nvPicPr>
          <p:cNvPr id="10" name="Picture 2">
            <a:extLst>
              <a:ext uri="{FF2B5EF4-FFF2-40B4-BE49-F238E27FC236}">
                <a16:creationId xmlns:a16="http://schemas.microsoft.com/office/drawing/2014/main" id="{0DE3436E-4041-4E8A-B59C-28D18FA35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63" y="5295596"/>
            <a:ext cx="290412" cy="2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Flèche : double flèche horizontale 10">
            <a:extLst>
              <a:ext uri="{FF2B5EF4-FFF2-40B4-BE49-F238E27FC236}">
                <a16:creationId xmlns:a16="http://schemas.microsoft.com/office/drawing/2014/main" id="{33503BA0-09F1-4584-8F56-3D84543F27C4}"/>
              </a:ext>
            </a:extLst>
          </p:cNvPr>
          <p:cNvSpPr/>
          <p:nvPr/>
        </p:nvSpPr>
        <p:spPr>
          <a:xfrm>
            <a:off x="786800" y="5586008"/>
            <a:ext cx="6814647" cy="334732"/>
          </a:xfrm>
          <a:prstGeom prst="left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fr-FR" sz="1200" b="1" dirty="0">
                <a:solidFill>
                  <a:srgbClr val="336600"/>
                </a:solidFill>
                <a:latin typeface="+mj-lt"/>
              </a:rPr>
              <a:t>PRONECTAR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1A175ADD-7742-491E-9739-907EDBF1B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098" y="5303338"/>
            <a:ext cx="290412" cy="2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4DD393F9-4C7E-4856-B40F-2CF7BB219F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16" y="5295596"/>
            <a:ext cx="290412" cy="29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809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420" y="2352998"/>
            <a:ext cx="86051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Les cultures dérobées polliniques et mellifères</a:t>
            </a:r>
          </a:p>
          <a:p>
            <a:endParaRPr lang="fr-FR" b="1" dirty="0"/>
          </a:p>
          <a:p>
            <a:r>
              <a:rPr lang="fr-FR" sz="1600" dirty="0"/>
              <a:t>Les cultures dérobées sont des inter-cultures qui participent aux ressources alimentaires</a:t>
            </a:r>
          </a:p>
          <a:p>
            <a:r>
              <a:rPr lang="fr-FR" sz="1600" dirty="0"/>
              <a:t>indispensables aux abeilles tout comme d'autres espaces agricoles : jachères environnementales,</a:t>
            </a:r>
          </a:p>
          <a:p>
            <a:r>
              <a:rPr lang="fr-FR" sz="1600" dirty="0"/>
              <a:t>prairies, cultures, arboriculture fruitière et maraîchage.</a:t>
            </a:r>
          </a:p>
          <a:p>
            <a:r>
              <a:rPr lang="fr-FR" sz="1600" dirty="0"/>
              <a:t>Cette culture présente des avantages agronomiques (engrais verts, structure des sols, etc.), de plus si</a:t>
            </a:r>
          </a:p>
          <a:p>
            <a:r>
              <a:rPr lang="fr-FR" sz="1600" dirty="0"/>
              <a:t>on les implante avec des fleurs intéressantes, elles permettent aux abeilles de faire des réserves pour</a:t>
            </a:r>
          </a:p>
          <a:p>
            <a:r>
              <a:rPr lang="fr-FR" sz="1600" dirty="0"/>
              <a:t>l'hiver.</a:t>
            </a:r>
          </a:p>
          <a:p>
            <a:r>
              <a:rPr lang="fr-FR" sz="1600" dirty="0"/>
              <a:t> Avec des fleurs pollinifères et mellifères en fin de saison, on complète ainsi les besoins des</a:t>
            </a:r>
          </a:p>
          <a:p>
            <a:r>
              <a:rPr lang="fr-FR" sz="1600" dirty="0"/>
              <a:t>colonies. </a:t>
            </a:r>
          </a:p>
          <a:p>
            <a:endParaRPr lang="fr-FR" sz="1600" dirty="0"/>
          </a:p>
          <a:p>
            <a:r>
              <a:rPr lang="fr-FR" b="1" dirty="0"/>
              <a:t>Intérêt des cultures dérobées </a:t>
            </a:r>
          </a:p>
          <a:p>
            <a:endParaRPr lang="fr-FR" b="1" dirty="0"/>
          </a:p>
          <a:p>
            <a:r>
              <a:rPr lang="fr-FR" sz="1600" dirty="0"/>
              <a:t>Les cultures dérobées présentent des avantages qui peuvent servir à la fois les intérêts des</a:t>
            </a:r>
          </a:p>
          <a:p>
            <a:r>
              <a:rPr lang="fr-FR" sz="1600" dirty="0"/>
              <a:t>agriculteurs, des apiculteurs, mais aussi ceux de l'environnement.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82" y="6580413"/>
            <a:ext cx="739185" cy="2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506" y="1612920"/>
            <a:ext cx="1553307" cy="1164980"/>
          </a:xfrm>
          <a:prstGeom prst="rect">
            <a:avLst/>
          </a:prstGeom>
          <a:noFill/>
          <a:ln w="31750">
            <a:solidFill>
              <a:srgbClr val="33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596" y="1751708"/>
            <a:ext cx="305831" cy="30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714158" y="844034"/>
            <a:ext cx="2710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>
                <a:latin typeface="+mj-lt"/>
              </a:rPr>
              <a:t>cultures mellifères</a:t>
            </a:r>
          </a:p>
        </p:txBody>
      </p:sp>
    </p:spTree>
    <p:extLst>
      <p:ext uri="{BB962C8B-B14F-4D97-AF65-F5344CB8AC3E}">
        <p14:creationId xmlns:p14="http://schemas.microsoft.com/office/powerpoint/2010/main" val="2371385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982" y="1470400"/>
            <a:ext cx="3101477" cy="507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e 19"/>
          <p:cNvGrpSpPr/>
          <p:nvPr/>
        </p:nvGrpSpPr>
        <p:grpSpPr>
          <a:xfrm flipH="1">
            <a:off x="154584" y="2470090"/>
            <a:ext cx="3199748" cy="498750"/>
            <a:chOff x="4809510" y="1591304"/>
            <a:chExt cx="3158837" cy="498750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7968347" y="1594481"/>
              <a:ext cx="0" cy="49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>
              <a:off x="4809510" y="1591304"/>
              <a:ext cx="315883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ZoneTexte 16"/>
          <p:cNvSpPr txBox="1"/>
          <p:nvPr/>
        </p:nvSpPr>
        <p:spPr>
          <a:xfrm>
            <a:off x="4901022" y="1251482"/>
            <a:ext cx="2822119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TARDIF DE FLORAISON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5099644" y="1622917"/>
            <a:ext cx="27671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Attractif pour les insectes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nourriture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119471" y="2094517"/>
            <a:ext cx="3108543" cy="1963634"/>
            <a:chOff x="5619364" y="909612"/>
            <a:chExt cx="2883738" cy="1963634"/>
          </a:xfrm>
        </p:grpSpPr>
        <p:sp>
          <p:nvSpPr>
            <p:cNvPr id="22" name="ZoneTexte 21"/>
            <p:cNvSpPr txBox="1"/>
            <p:nvPr/>
          </p:nvSpPr>
          <p:spPr>
            <a:xfrm>
              <a:off x="5619364" y="909612"/>
              <a:ext cx="2883738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PRODUCTION EXPLOSIVE</a:t>
              </a:r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5651939" y="1303586"/>
              <a:ext cx="258869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+ 5 à 6 TMS/ Ha sur simple coupe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Protéine Brute de 22 à 28 % de la MS </a:t>
              </a:r>
            </a:p>
            <a:p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  <a:p>
              <a:endParaRPr lang="fr-FR" sz="16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4542961" y="1619740"/>
            <a:ext cx="3245805" cy="498750"/>
            <a:chOff x="4588028" y="1591304"/>
            <a:chExt cx="3380319" cy="498750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7968347" y="1594481"/>
              <a:ext cx="0" cy="49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cteur droit 26"/>
            <p:cNvCxnSpPr/>
            <p:nvPr/>
          </p:nvCxnSpPr>
          <p:spPr>
            <a:xfrm>
              <a:off x="4588028" y="1591304"/>
              <a:ext cx="3380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e 28"/>
          <p:cNvGrpSpPr/>
          <p:nvPr/>
        </p:nvGrpSpPr>
        <p:grpSpPr>
          <a:xfrm>
            <a:off x="35625" y="4122182"/>
            <a:ext cx="3199748" cy="1867742"/>
            <a:chOff x="63999" y="3937517"/>
            <a:chExt cx="3199748" cy="1867742"/>
          </a:xfrm>
        </p:grpSpPr>
        <p:grpSp>
          <p:nvGrpSpPr>
            <p:cNvPr id="30" name="Groupe 29"/>
            <p:cNvGrpSpPr/>
            <p:nvPr/>
          </p:nvGrpSpPr>
          <p:grpSpPr>
            <a:xfrm flipH="1">
              <a:off x="63999" y="4243087"/>
              <a:ext cx="3199748" cy="498750"/>
              <a:chOff x="4809510" y="1591304"/>
              <a:chExt cx="3158837" cy="498750"/>
            </a:xfrm>
          </p:grpSpPr>
          <p:cxnSp>
            <p:nvCxnSpPr>
              <p:cNvPr id="31" name="Connecteur droit 30"/>
              <p:cNvCxnSpPr/>
              <p:nvPr/>
            </p:nvCxnSpPr>
            <p:spPr>
              <a:xfrm>
                <a:off x="7968347" y="1594481"/>
                <a:ext cx="0" cy="4955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4809510" y="1591304"/>
                <a:ext cx="315883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ZoneTexte 32"/>
            <p:cNvSpPr txBox="1"/>
            <p:nvPr/>
          </p:nvSpPr>
          <p:spPr>
            <a:xfrm>
              <a:off x="384582" y="3937517"/>
              <a:ext cx="1479892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VIE DU SOL</a:t>
              </a:r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4001" y="4235599"/>
              <a:ext cx="28217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 Fournit + 284 Kg de N / Ha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 Débloque les nutriments dans le sol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 Augmente l’écosystème souterrain</a:t>
              </a:r>
            </a:p>
          </p:txBody>
        </p:sp>
      </p:grpSp>
      <p:grpSp>
        <p:nvGrpSpPr>
          <p:cNvPr id="36" name="Groupe 35"/>
          <p:cNvGrpSpPr/>
          <p:nvPr/>
        </p:nvGrpSpPr>
        <p:grpSpPr>
          <a:xfrm>
            <a:off x="4738255" y="5340072"/>
            <a:ext cx="4061362" cy="1129079"/>
            <a:chOff x="-843289" y="3937517"/>
            <a:chExt cx="3728994" cy="1129079"/>
          </a:xfrm>
        </p:grpSpPr>
        <p:grpSp>
          <p:nvGrpSpPr>
            <p:cNvPr id="37" name="Groupe 36"/>
            <p:cNvGrpSpPr/>
            <p:nvPr/>
          </p:nvGrpSpPr>
          <p:grpSpPr>
            <a:xfrm flipH="1">
              <a:off x="-843289" y="4246264"/>
              <a:ext cx="3728993" cy="495573"/>
              <a:chOff x="5182722" y="1594481"/>
              <a:chExt cx="3681317" cy="495573"/>
            </a:xfrm>
          </p:grpSpPr>
          <p:cxnSp>
            <p:nvCxnSpPr>
              <p:cNvPr id="40" name="Connecteur droit 39"/>
              <p:cNvCxnSpPr/>
              <p:nvPr/>
            </p:nvCxnSpPr>
            <p:spPr>
              <a:xfrm>
                <a:off x="5182722" y="1594481"/>
                <a:ext cx="0" cy="4955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 flipH="1">
                <a:off x="5182722" y="1594482"/>
                <a:ext cx="368131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/>
            <p:cNvSpPr txBox="1"/>
            <p:nvPr/>
          </p:nvSpPr>
          <p:spPr>
            <a:xfrm>
              <a:off x="384582" y="3937517"/>
              <a:ext cx="2120184" cy="369332"/>
            </a:xfrm>
            <a:prstGeom prst="rect">
              <a:avLst/>
            </a:prstGeom>
            <a:noFill/>
          </p:spPr>
          <p:txBody>
            <a:bodyPr wrap="none" rtlCol="0" anchor="b">
              <a:spAutoFit/>
            </a:bodyPr>
            <a:lstStyle/>
            <a:p>
              <a:r>
                <a:rPr lang="fr-FR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AERATION DU SOL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4001" y="4235599"/>
              <a:ext cx="28217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- Décompactage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- Drainage</a:t>
              </a:r>
            </a:p>
            <a:p>
              <a:r>
                <a:rPr lang="fr-FR" sz="1600" dirty="0">
                  <a:solidFill>
                    <a:schemeClr val="bg1">
                      <a:lumMod val="50000"/>
                    </a:schemeClr>
                  </a:solidFill>
                </a:rPr>
                <a:t>- Infiltration eau et nutriments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4103509" y="3617898"/>
            <a:ext cx="4826735" cy="498750"/>
            <a:chOff x="4588028" y="1591304"/>
            <a:chExt cx="3380319" cy="498750"/>
          </a:xfrm>
        </p:grpSpPr>
        <p:cxnSp>
          <p:nvCxnSpPr>
            <p:cNvPr id="46" name="Connecteur droit 45"/>
            <p:cNvCxnSpPr/>
            <p:nvPr/>
          </p:nvCxnSpPr>
          <p:spPr>
            <a:xfrm>
              <a:off x="7968347" y="1594481"/>
              <a:ext cx="0" cy="49557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4588028" y="1591304"/>
              <a:ext cx="338031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ZoneTexte 47"/>
          <p:cNvSpPr txBox="1"/>
          <p:nvPr/>
        </p:nvSpPr>
        <p:spPr>
          <a:xfrm>
            <a:off x="5418436" y="3640903"/>
            <a:ext cx="33922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Survit à des inondations courtes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Survit à des sols difficiles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Résiste au Froid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Résiste aux surpâturage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dirty="0">
                <a:solidFill>
                  <a:schemeClr val="bg1">
                    <a:lumMod val="50000"/>
                  </a:schemeClr>
                </a:solidFill>
              </a:rPr>
              <a:t>pH allant de 4,5 - 8,0 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6260143" y="3269475"/>
            <a:ext cx="1402948" cy="369332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r-F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RUSTICITE</a:t>
            </a:r>
          </a:p>
        </p:txBody>
      </p:sp>
      <p:sp>
        <p:nvSpPr>
          <p:cNvPr id="35" name="Titre 2"/>
          <p:cNvSpPr txBox="1">
            <a:spLocks/>
          </p:cNvSpPr>
          <p:nvPr/>
        </p:nvSpPr>
        <p:spPr>
          <a:xfrm>
            <a:off x="4909786" y="416378"/>
            <a:ext cx="4104456" cy="825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rgbClr val="00645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800" b="1" dirty="0"/>
              <a:t>FIXATION </a:t>
            </a:r>
            <a:r>
              <a:rPr lang="fr-FR" sz="2800" b="1" dirty="0" err="1"/>
              <a:t>Balansa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5573316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0" y="1641147"/>
            <a:ext cx="3225856" cy="1325530"/>
          </a:xfrm>
        </p:spPr>
        <p:txBody>
          <a:bodyPr>
            <a:normAutofit/>
          </a:bodyPr>
          <a:lstStyle/>
          <a:p>
            <a:r>
              <a:rPr lang="fr-FR" sz="1800" dirty="0"/>
              <a:t> </a:t>
            </a:r>
            <a:r>
              <a:rPr lang="fr-FR" sz="2000" dirty="0"/>
              <a:t>Couvert CEREALES: 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fr-FR" sz="1800" b="0" dirty="0"/>
              <a:t>Impératif de semer à une profondeur maxi de 0,5 cm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/>
              <a:t>FIXATION </a:t>
            </a:r>
            <a:r>
              <a:rPr lang="fr-FR" b="1" dirty="0" err="1"/>
              <a:t>Balansa</a:t>
            </a:r>
            <a:endParaRPr lang="fr-FR" b="1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470758" y="872326"/>
            <a:ext cx="3577708" cy="513023"/>
          </a:xfrm>
        </p:spPr>
        <p:txBody>
          <a:bodyPr/>
          <a:lstStyle/>
          <a:p>
            <a:pPr algn="ctr"/>
            <a:r>
              <a:rPr lang="fr-FR" dirty="0"/>
              <a:t>PLANTES COMPAGNES</a:t>
            </a:r>
          </a:p>
        </p:txBody>
      </p:sp>
      <p:pic>
        <p:nvPicPr>
          <p:cNvPr id="19458" name="Picture 2" descr="C:\Users\I169700\Pictures\PHOTO PLANTES COMPAGNES\PLANTE COMPAGNE CEREALES\DSCF26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357"/>
          <a:stretch/>
        </p:blipFill>
        <p:spPr bwMode="auto">
          <a:xfrm>
            <a:off x="6846348" y="1445817"/>
            <a:ext cx="1956457" cy="163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I169700\Pictures\PHOTO PLANTES COMPAGNES\PLANTE COMPAGNE CEREALES\DSCF188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56" r="5682"/>
          <a:stretch/>
        </p:blipFill>
        <p:spPr bwMode="auto">
          <a:xfrm>
            <a:off x="3225856" y="1525137"/>
            <a:ext cx="1828800" cy="15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C:\Users\I169700\Pictures\PHOTO PLANTES COMPAGNES\PLANTE COMPAGNE CEREALES\KKKJJK 35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9" r="8017"/>
          <a:stretch/>
        </p:blipFill>
        <p:spPr bwMode="auto">
          <a:xfrm>
            <a:off x="5054656" y="1525137"/>
            <a:ext cx="1791692" cy="15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395785" y="4882860"/>
            <a:ext cx="3070746" cy="1752746"/>
            <a:chOff x="6515954" y="3642245"/>
            <a:chExt cx="4542146" cy="2990566"/>
          </a:xfrm>
        </p:grpSpPr>
        <p:pic>
          <p:nvPicPr>
            <p:cNvPr id="19461" name="Picture 5" descr="C:\Users\I169700\Pictures\Photo plantes compagnes é\phto mais\Photo 30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16455" y="3643951"/>
              <a:ext cx="2241645" cy="2988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D:\Documents and Settings\e001257\Mes documents\Sarah Commeau\Photos\Observations-Désherbage Maïs 25.06.13\P1050910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81" t="14474" r="14493" b="24985"/>
            <a:stretch/>
          </p:blipFill>
          <p:spPr bwMode="auto">
            <a:xfrm>
              <a:off x="6515954" y="3642245"/>
              <a:ext cx="2300502" cy="2990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Espace réservé du contenu 1"/>
          <p:cNvSpPr txBox="1">
            <a:spLocks/>
          </p:cNvSpPr>
          <p:nvPr/>
        </p:nvSpPr>
        <p:spPr>
          <a:xfrm>
            <a:off x="3595330" y="5118783"/>
            <a:ext cx="5207475" cy="128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 </a:t>
            </a:r>
            <a:r>
              <a:rPr lang="fr-FR" sz="2200" dirty="0"/>
              <a:t>Couvert MAÏS</a:t>
            </a:r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dirty="0"/>
              <a:t>Semis stade 3- 4 feuilles du Maïs. Le trèfle poussera, mais présentera une petite croissance foliaire jusqu'à ce que le maïs soit enlevé.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2955" y="3220871"/>
            <a:ext cx="8660349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FF0000"/>
                </a:solidFill>
              </a:rPr>
              <a:t>+ de 284 Kg de N / Ha / An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fr-FR" b="1" dirty="0">
                <a:solidFill>
                  <a:srgbClr val="FF0000"/>
                </a:solidFill>
              </a:rPr>
              <a:t>une racine pivotante de + 45 Cm de longueur en seulement 45 jours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décompactage, drainage des sols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infiltration de l'eau et des nutriments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dirty="0"/>
              <a:t>Limite l'érosion et maintient le sol frais et humide</a:t>
            </a:r>
          </a:p>
        </p:txBody>
      </p:sp>
    </p:spTree>
    <p:extLst>
      <p:ext uri="{BB962C8B-B14F-4D97-AF65-F5344CB8AC3E}">
        <p14:creationId xmlns:p14="http://schemas.microsoft.com/office/powerpoint/2010/main" val="2843672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7204" y="1615237"/>
            <a:ext cx="8482928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SEIGLE FORESTIER: </a:t>
            </a:r>
            <a:r>
              <a:rPr lang="fr-FR" dirty="0"/>
              <a:t>Gibier, fourrage……  </a:t>
            </a:r>
          </a:p>
          <a:p>
            <a:endParaRPr lang="fr-FR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MOUTARDE, RADIS….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i="1" dirty="0"/>
              <a:t>La masse des crucifères peut étouffer le trèfle à croissance plus faible. Le succès dépend de l'utilisation d'un taux de semis très faible sur le composant crucifère.                Ne pas dépasser 2,5 Kg / Ha pour la moutarde</a:t>
            </a:r>
          </a:p>
          <a:p>
            <a:endParaRPr lang="fr-FR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/>
              <a:t>APICOLE</a:t>
            </a:r>
            <a:endParaRPr lang="fr-FR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fr-FR" sz="1600" i="1" dirty="0"/>
              <a:t>Les fleurs peuvent varier du blanc au rose et sont très attrayantes pour les insectes pollinisateurs. Son pollen contient 27 à 29% de protéines (poids sec) produisant un miel de couleur claire. Une plante peut avoir plus de 30 fleurs</a:t>
            </a:r>
            <a:r>
              <a:rPr lang="fr-FR" dirty="0"/>
              <a:t>. </a:t>
            </a:r>
          </a:p>
        </p:txBody>
      </p:sp>
      <p:pic>
        <p:nvPicPr>
          <p:cNvPr id="5" name="Picture 2" descr="C:\Users\I169700\Pictures\PHOTO CIPAN\PRATEX + 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807" y="4832683"/>
            <a:ext cx="2203860" cy="1580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I169700\Pictures\photo_au_11_09_2015\Esol direct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272" y="4832682"/>
            <a:ext cx="2203860" cy="1580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9" y="4832683"/>
            <a:ext cx="251777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Espace réservé du texte 3"/>
          <p:cNvSpPr>
            <a:spLocks noGrp="1"/>
          </p:cNvSpPr>
          <p:nvPr>
            <p:ph type="body" sz="quarter" idx="4294967295"/>
          </p:nvPr>
        </p:nvSpPr>
        <p:spPr>
          <a:xfrm>
            <a:off x="5144917" y="1615237"/>
            <a:ext cx="3577708" cy="51302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fr-FR" dirty="0" err="1"/>
              <a:t>Cover</a:t>
            </a:r>
            <a:r>
              <a:rPr lang="fr-FR" dirty="0"/>
              <a:t> </a:t>
            </a:r>
            <a:r>
              <a:rPr lang="fr-FR" dirty="0" err="1"/>
              <a:t>crop</a:t>
            </a:r>
            <a:endParaRPr lang="fr-FR" dirty="0"/>
          </a:p>
        </p:txBody>
      </p:sp>
      <p:sp>
        <p:nvSpPr>
          <p:cNvPr id="9" name="Titre 2"/>
          <p:cNvSpPr>
            <a:spLocks noGrp="1"/>
          </p:cNvSpPr>
          <p:nvPr>
            <p:ph type="title"/>
          </p:nvPr>
        </p:nvSpPr>
        <p:spPr>
          <a:xfrm>
            <a:off x="4398668" y="647310"/>
            <a:ext cx="4665712" cy="825716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/>
              <a:t>FIXATION </a:t>
            </a:r>
            <a:r>
              <a:rPr lang="fr-FR" sz="2800" b="1" dirty="0" err="1"/>
              <a:t>Balansa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244003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5850424" y="690545"/>
            <a:ext cx="3040717" cy="674468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fr-FR" altLang="fr-FR" sz="9600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Jachère fleurie haute </a:t>
            </a:r>
            <a:endParaRPr lang="fr-FR" altLang="fr-FR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33460" y="32656"/>
            <a:ext cx="25200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64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/>
              <a:t>CASCABEL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228600" y="1307872"/>
            <a:ext cx="5410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dirty="0"/>
              <a:t>Composition :</a:t>
            </a:r>
          </a:p>
          <a:p>
            <a:pPr lvl="1"/>
            <a:r>
              <a:rPr lang="fr-FR" altLang="fr-FR" sz="1000" dirty="0"/>
              <a:t>Cosmos </a:t>
            </a:r>
            <a:r>
              <a:rPr lang="fr-FR" altLang="fr-FR" sz="1000" dirty="0" err="1"/>
              <a:t>bipinnatus</a:t>
            </a:r>
            <a:r>
              <a:rPr lang="fr-FR" altLang="fr-FR" sz="1000" dirty="0"/>
              <a:t>, Cosmos </a:t>
            </a:r>
            <a:r>
              <a:rPr lang="fr-FR" altLang="fr-FR" sz="1000" dirty="0" err="1"/>
              <a:t>sulphureus</a:t>
            </a:r>
            <a:r>
              <a:rPr lang="fr-FR" altLang="fr-FR" sz="1000" dirty="0"/>
              <a:t>, Centaurée, Zinnia</a:t>
            </a:r>
          </a:p>
          <a:p>
            <a:r>
              <a:rPr lang="fr-FR" altLang="fr-FR" sz="1400" dirty="0"/>
              <a:t>Hauteur :</a:t>
            </a:r>
          </a:p>
          <a:p>
            <a:pPr lvl="1"/>
            <a:r>
              <a:rPr lang="fr-FR" altLang="fr-FR" sz="1000" dirty="0"/>
              <a:t>60 à 120 cm en conditions normales</a:t>
            </a:r>
          </a:p>
          <a:p>
            <a:r>
              <a:rPr lang="fr-FR" altLang="fr-FR" sz="1400" dirty="0"/>
              <a:t>Comportement du mélange :</a:t>
            </a:r>
          </a:p>
          <a:p>
            <a:pPr lvl="1"/>
            <a:r>
              <a:rPr lang="fr-FR" altLang="fr-FR" sz="1000" dirty="0"/>
              <a:t>dans premier temps, le mélange est relativement court et ce sont les Centaurées et les Zinnias qui prédominent</a:t>
            </a:r>
          </a:p>
          <a:p>
            <a:pPr lvl="1"/>
            <a:r>
              <a:rPr lang="fr-FR" altLang="fr-FR" sz="1000" dirty="0"/>
              <a:t>La fin de floraison est constituée surtout de Cosmos </a:t>
            </a:r>
            <a:r>
              <a:rPr lang="fr-FR" altLang="fr-FR" sz="1000" dirty="0" err="1"/>
              <a:t>bipinnatus</a:t>
            </a:r>
            <a:r>
              <a:rPr lang="fr-FR" altLang="fr-FR" sz="1000" dirty="0"/>
              <a:t> roses, pourpres et blancs ponctués par l’inflorescence des Cosmos </a:t>
            </a:r>
            <a:r>
              <a:rPr lang="fr-FR" altLang="fr-FR" sz="1000" dirty="0" err="1"/>
              <a:t>sulphureus</a:t>
            </a:r>
            <a:r>
              <a:rPr lang="fr-FR" altLang="fr-FR" sz="1000" dirty="0"/>
              <a:t> jaunes/orangés à rouges/orangés</a:t>
            </a:r>
          </a:p>
          <a:p>
            <a:pPr lvl="1"/>
            <a:r>
              <a:rPr lang="fr-FR" altLang="fr-FR" sz="1000" dirty="0"/>
              <a:t>Les Cosmos offrent le double avantage d’être extrêmement visibles et de fleurir sans cesse jusqu’aux gelées automnales</a:t>
            </a:r>
          </a:p>
          <a:p>
            <a:endParaRPr lang="fr-FR" altLang="fr-FR" sz="1400" dirty="0"/>
          </a:p>
          <a:p>
            <a:r>
              <a:rPr lang="fr-FR" altLang="fr-FR" sz="1400" dirty="0"/>
              <a:t>Densité de semis :</a:t>
            </a:r>
          </a:p>
          <a:p>
            <a:pPr lvl="1"/>
            <a:r>
              <a:rPr lang="fr-FR" altLang="fr-FR" sz="1000" dirty="0"/>
              <a:t>3 à 5 Kg/Hectare – Jusqu’à 8 Kg/hectare en petites surfaces</a:t>
            </a:r>
          </a:p>
          <a:p>
            <a:r>
              <a:rPr lang="fr-FR" altLang="fr-FR" sz="1400" dirty="0"/>
              <a:t>Période de semis :</a:t>
            </a:r>
          </a:p>
          <a:p>
            <a:pPr lvl="1"/>
            <a:r>
              <a:rPr lang="fr-FR" altLang="fr-FR" sz="1000" dirty="0"/>
              <a:t>De mars à fin avril</a:t>
            </a:r>
          </a:p>
          <a:p>
            <a:pPr lvl="1"/>
            <a:r>
              <a:rPr lang="fr-FR" altLang="fr-FR" sz="1000" dirty="0"/>
              <a:t>Profiter des hygrométries printanières pour garantir une levée rapide et homogène</a:t>
            </a:r>
          </a:p>
          <a:p>
            <a:r>
              <a:rPr lang="fr-FR" altLang="fr-FR" sz="1400" dirty="0"/>
              <a:t>Période de Floraison : fin-juin jusqu’aux premières gelées</a:t>
            </a:r>
          </a:p>
          <a:p>
            <a:endParaRPr lang="fr-FR" altLang="fr-FR" sz="1400" dirty="0"/>
          </a:p>
        </p:txBody>
      </p:sp>
      <p:pic>
        <p:nvPicPr>
          <p:cNvPr id="10" name="Picture 5" descr="MELANGE_HAU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628" y="1560956"/>
            <a:ext cx="2449513" cy="45323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ZINNI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80" y="5312457"/>
            <a:ext cx="1088344" cy="1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 descr="CANTAU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80" y="5312457"/>
            <a:ext cx="1088344" cy="1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40212" y="6398994"/>
            <a:ext cx="15113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fr-FR" sz="90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Cosmos sulph.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388212" y="6403757"/>
            <a:ext cx="12954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fr-FR" sz="90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Centaurée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051912" y="6410107"/>
            <a:ext cx="863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fr-FR" sz="90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Zinnia</a:t>
            </a:r>
          </a:p>
        </p:txBody>
      </p:sp>
      <p:pic>
        <p:nvPicPr>
          <p:cNvPr id="16" name="Picture 11" descr="COSMOS_BI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68" y="5312457"/>
            <a:ext cx="1088344" cy="1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OSMOS_SULP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30" y="5312457"/>
            <a:ext cx="1088344" cy="1088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808650" y="6398994"/>
            <a:ext cx="1511300" cy="29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fr-FR" altLang="fr-FR" sz="90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Cosmos bip.</a:t>
            </a:r>
          </a:p>
        </p:txBody>
      </p:sp>
    </p:spTree>
    <p:extLst>
      <p:ext uri="{BB962C8B-B14F-4D97-AF65-F5344CB8AC3E}">
        <p14:creationId xmlns:p14="http://schemas.microsoft.com/office/powerpoint/2010/main" val="25065098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5384115" y="640880"/>
            <a:ext cx="3577708" cy="513023"/>
          </a:xfrm>
        </p:spPr>
        <p:txBody>
          <a:bodyPr>
            <a:normAutofit/>
          </a:bodyPr>
          <a:lstStyle/>
          <a:p>
            <a:r>
              <a:rPr lang="fr-FR" altLang="fr-FR" b="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Jachère fleurie  basse</a:t>
            </a:r>
            <a:endParaRPr lang="fr-FR" b="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5" name="Picture 14" descr="MELANGE_BAS cop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731" y="1452104"/>
            <a:ext cx="2427287" cy="4494212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911225" y="73479"/>
            <a:ext cx="2950978" cy="987878"/>
          </a:xfrm>
        </p:spPr>
        <p:txBody>
          <a:bodyPr>
            <a:normAutofit/>
          </a:bodyPr>
          <a:lstStyle/>
          <a:p>
            <a:r>
              <a:rPr lang="fr-FR" altLang="fr-FR" sz="3200" dirty="0"/>
              <a:t>CHANCELOR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8896" y="1390644"/>
            <a:ext cx="5410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400" dirty="0"/>
              <a:t>Composition :</a:t>
            </a:r>
          </a:p>
          <a:p>
            <a:pPr lvl="1"/>
            <a:r>
              <a:rPr lang="fr-FR" altLang="fr-FR" sz="1000" dirty="0"/>
              <a:t>Soucis jaunes/orangés, Zinnias variés, Centaurées pastelles, </a:t>
            </a:r>
            <a:r>
              <a:rPr lang="fr-FR" altLang="fr-FR" sz="1000" dirty="0" err="1"/>
              <a:t>Eschscholtzias</a:t>
            </a:r>
            <a:r>
              <a:rPr lang="fr-FR" altLang="fr-FR" sz="1000" dirty="0"/>
              <a:t> variés, Ibéris blanches</a:t>
            </a:r>
          </a:p>
          <a:p>
            <a:r>
              <a:rPr lang="fr-FR" altLang="fr-FR" sz="1400" dirty="0"/>
              <a:t>Hauteur :</a:t>
            </a:r>
          </a:p>
          <a:p>
            <a:pPr lvl="1"/>
            <a:r>
              <a:rPr lang="fr-FR" altLang="fr-FR" sz="1000" dirty="0"/>
              <a:t>50 à 60 cm en conditions normales</a:t>
            </a:r>
          </a:p>
          <a:p>
            <a:r>
              <a:rPr lang="fr-FR" altLang="fr-FR" sz="1400" dirty="0"/>
              <a:t>Comportement du mélange :</a:t>
            </a:r>
          </a:p>
          <a:p>
            <a:pPr lvl="1"/>
            <a:r>
              <a:rPr lang="fr-FR" altLang="fr-FR" sz="1000" dirty="0"/>
              <a:t>Les variétés retenues résistent bien aux conditions </a:t>
            </a:r>
            <a:r>
              <a:rPr lang="fr-FR" altLang="fr-FR" sz="1000" dirty="0" err="1"/>
              <a:t>séchantes</a:t>
            </a:r>
            <a:r>
              <a:rPr lang="fr-FR" altLang="fr-FR" sz="1000" dirty="0"/>
              <a:t>. Très efficaces en semis directs, les ibéris apportent une teinte de blanc à un mélange tout en contraste allant du pastel au jaune orangé vif</a:t>
            </a:r>
          </a:p>
          <a:p>
            <a:pPr lvl="1"/>
            <a:r>
              <a:rPr lang="fr-FR" altLang="fr-FR" sz="1000" dirty="0"/>
              <a:t>La floraison s’initie entre 45 et 60 jours après le semis avec l’apparition des centaurées et des Ibéris</a:t>
            </a:r>
          </a:p>
          <a:p>
            <a:pPr lvl="1"/>
            <a:r>
              <a:rPr lang="fr-FR" altLang="fr-FR" sz="1000" dirty="0"/>
              <a:t>Viennent ensuite les Zinnias, les </a:t>
            </a:r>
            <a:r>
              <a:rPr lang="fr-FR" altLang="fr-FR" sz="1000" dirty="0" err="1"/>
              <a:t>Eschscholtzias</a:t>
            </a:r>
            <a:r>
              <a:rPr lang="fr-FR" altLang="fr-FR" sz="1000" dirty="0"/>
              <a:t> et enfin les soucis pour garantir une très belle floraison en fin de saison</a:t>
            </a:r>
          </a:p>
          <a:p>
            <a:pPr lvl="1"/>
            <a:endParaRPr lang="fr-FR" altLang="fr-FR" sz="1000" dirty="0"/>
          </a:p>
          <a:p>
            <a:r>
              <a:rPr lang="fr-FR" altLang="fr-FR" sz="1400" dirty="0"/>
              <a:t>Densité de semis :</a:t>
            </a:r>
          </a:p>
          <a:p>
            <a:pPr lvl="1"/>
            <a:r>
              <a:rPr lang="fr-FR" altLang="fr-FR" sz="1000" dirty="0"/>
              <a:t>3 à 5 Kg/Hectare – Jusqu’à 10 Kg/hectare en petites surfaces</a:t>
            </a:r>
          </a:p>
          <a:p>
            <a:r>
              <a:rPr lang="fr-FR" altLang="fr-FR" sz="1400" dirty="0"/>
              <a:t>Période de semis :</a:t>
            </a:r>
          </a:p>
          <a:p>
            <a:pPr lvl="1"/>
            <a:r>
              <a:rPr lang="fr-FR" altLang="fr-FR" sz="1000" dirty="0"/>
              <a:t>De mars à fin avril</a:t>
            </a:r>
          </a:p>
          <a:p>
            <a:pPr lvl="1"/>
            <a:r>
              <a:rPr lang="fr-FR" altLang="fr-FR" sz="1000" dirty="0"/>
              <a:t>Profiter des hygrométries printanières pour garantir une levée rapide et homogène</a:t>
            </a:r>
          </a:p>
          <a:p>
            <a:r>
              <a:rPr lang="fr-FR" altLang="fr-FR" sz="1400" dirty="0"/>
              <a:t>Période de Floraison : mi-juin jusqu’aux premières gelées</a:t>
            </a:r>
          </a:p>
          <a:p>
            <a:endParaRPr lang="fr-FR" altLang="fr-FR" sz="1400" dirty="0"/>
          </a:p>
        </p:txBody>
      </p:sp>
      <p:grpSp>
        <p:nvGrpSpPr>
          <p:cNvPr id="8" name="Group 15"/>
          <p:cNvGrpSpPr>
            <a:grpSpLocks/>
          </p:cNvGrpSpPr>
          <p:nvPr/>
        </p:nvGrpSpPr>
        <p:grpSpPr bwMode="auto">
          <a:xfrm>
            <a:off x="299851" y="5411790"/>
            <a:ext cx="6010278" cy="1276350"/>
            <a:chOff x="770" y="3360"/>
            <a:chExt cx="3786" cy="804"/>
          </a:xfrm>
        </p:grpSpPr>
        <p:pic>
          <p:nvPicPr>
            <p:cNvPr id="9" name="Picture 16" descr="SOUCI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3360"/>
              <a:ext cx="577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 descr="ZINNIA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8" y="3360"/>
              <a:ext cx="577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 descr="CANTAURE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" y="3361"/>
              <a:ext cx="577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 descr="ESCHSCHOLTZ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3361"/>
              <a:ext cx="577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 descr="IBERIS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5" y="3361"/>
              <a:ext cx="577" cy="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770" y="3963"/>
              <a:ext cx="81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>
                  <a:latin typeface="Century Gothic" pitchFamily="34" charset="0"/>
                </a:rPr>
                <a:t>Ibéris</a:t>
              </a: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540" y="3937"/>
              <a:ext cx="816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 dirty="0" err="1">
                  <a:latin typeface="Century Gothic" pitchFamily="34" charset="0"/>
                </a:rPr>
                <a:t>Eschscholtzia</a:t>
              </a:r>
              <a:endParaRPr lang="fr-FR" altLang="fr-FR" sz="1000" dirty="0">
                <a:latin typeface="Century Gothic" pitchFamily="34" charset="0"/>
              </a:endParaRP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312" y="3959"/>
              <a:ext cx="816" cy="1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 dirty="0">
                  <a:latin typeface="Century Gothic" pitchFamily="34" charset="0"/>
                </a:rPr>
                <a:t>Centaurée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3219" y="3963"/>
              <a:ext cx="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>
                  <a:latin typeface="Century Gothic" pitchFamily="34" charset="0"/>
                </a:rPr>
                <a:t>Zinnia</a:t>
              </a: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990" y="3963"/>
              <a:ext cx="54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>
                <a:spcBef>
                  <a:spcPct val="50000"/>
                </a:spcBef>
              </a:pPr>
              <a:r>
                <a:rPr lang="fr-FR" altLang="fr-FR" sz="1000">
                  <a:latin typeface="Century Gothic" pitchFamily="34" charset="0"/>
                </a:rPr>
                <a:t>Souci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10844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957952" y="130628"/>
            <a:ext cx="3027942" cy="9960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>
                <a:solidFill>
                  <a:srgbClr val="0064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3200" dirty="0"/>
              <a:t>ARLEQUIN</a:t>
            </a:r>
            <a:r>
              <a:rPr lang="fr-FR" altLang="fr-FR" sz="3600" dirty="0"/>
              <a:t> </a:t>
            </a:r>
          </a:p>
        </p:txBody>
      </p:sp>
      <p:sp>
        <p:nvSpPr>
          <p:cNvPr id="33" name="Rectangle 4"/>
          <p:cNvSpPr txBox="1">
            <a:spLocks noChangeArrowheads="1"/>
          </p:cNvSpPr>
          <p:nvPr/>
        </p:nvSpPr>
        <p:spPr>
          <a:xfrm>
            <a:off x="271518" y="1385460"/>
            <a:ext cx="54102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200" dirty="0"/>
              <a:t>Composition :</a:t>
            </a:r>
          </a:p>
          <a:p>
            <a:pPr lvl="1"/>
            <a:r>
              <a:rPr lang="fr-FR" altLang="fr-FR" sz="1100" dirty="0"/>
              <a:t>Cosmos </a:t>
            </a:r>
            <a:r>
              <a:rPr lang="fr-FR" altLang="fr-FR" sz="1100" dirty="0" err="1"/>
              <a:t>bipinnatus</a:t>
            </a:r>
            <a:r>
              <a:rPr lang="fr-FR" altLang="fr-FR" sz="1100" dirty="0"/>
              <a:t>, Cosmos </a:t>
            </a:r>
            <a:r>
              <a:rPr lang="fr-FR" altLang="fr-FR" sz="1100" dirty="0" err="1"/>
              <a:t>sulphureus</a:t>
            </a:r>
            <a:r>
              <a:rPr lang="fr-FR" altLang="fr-FR" sz="1100" dirty="0"/>
              <a:t>, Centaurée, Zinnia, </a:t>
            </a:r>
            <a:r>
              <a:rPr lang="fr-FR" altLang="fr-FR" sz="1100" dirty="0" err="1"/>
              <a:t>Chrysanthemum</a:t>
            </a:r>
            <a:r>
              <a:rPr lang="fr-FR" altLang="fr-FR" sz="1100" dirty="0"/>
              <a:t> </a:t>
            </a:r>
            <a:r>
              <a:rPr lang="fr-FR" altLang="fr-FR" sz="1100" dirty="0" err="1"/>
              <a:t>leucanthemum</a:t>
            </a:r>
            <a:r>
              <a:rPr lang="fr-FR" altLang="fr-FR" sz="1100" dirty="0"/>
              <a:t>, Calendula </a:t>
            </a:r>
            <a:r>
              <a:rPr lang="fr-FR" altLang="fr-FR" sz="1100" dirty="0" err="1"/>
              <a:t>officinalis</a:t>
            </a:r>
            <a:r>
              <a:rPr lang="fr-FR" altLang="fr-FR" sz="1100" dirty="0"/>
              <a:t>, </a:t>
            </a:r>
            <a:r>
              <a:rPr lang="fr-FR" altLang="fr-FR" sz="1100" dirty="0" err="1"/>
              <a:t>Linum</a:t>
            </a:r>
            <a:r>
              <a:rPr lang="fr-FR" altLang="fr-FR" sz="1100" dirty="0"/>
              <a:t> </a:t>
            </a:r>
            <a:r>
              <a:rPr lang="fr-FR" altLang="fr-FR" sz="1100" dirty="0" err="1"/>
              <a:t>perenne</a:t>
            </a:r>
            <a:endParaRPr lang="fr-FR" altLang="fr-FR" sz="1100" dirty="0"/>
          </a:p>
          <a:p>
            <a:r>
              <a:rPr lang="fr-FR" altLang="fr-FR" sz="1200" dirty="0"/>
              <a:t>Hauteur :</a:t>
            </a:r>
          </a:p>
          <a:p>
            <a:pPr lvl="1"/>
            <a:r>
              <a:rPr lang="fr-FR" altLang="fr-FR" sz="1100" dirty="0"/>
              <a:t>60 à 120 cm en première année en conditions normales</a:t>
            </a:r>
          </a:p>
          <a:p>
            <a:pPr lvl="1"/>
            <a:r>
              <a:rPr lang="fr-FR" altLang="fr-FR" sz="1100" dirty="0"/>
              <a:t>100 cm en deuxième année en conditions normales</a:t>
            </a:r>
          </a:p>
          <a:p>
            <a:r>
              <a:rPr lang="fr-FR" altLang="fr-FR" sz="1200" dirty="0"/>
              <a:t>Comportement du mélange :</a:t>
            </a:r>
          </a:p>
          <a:p>
            <a:pPr lvl="1"/>
            <a:r>
              <a:rPr lang="fr-FR" altLang="fr-FR" sz="1100" dirty="0"/>
              <a:t>dans premier temps, le mélange est relativement court et ce sont les Centaurées et les Zinnias qui prédominent</a:t>
            </a:r>
          </a:p>
          <a:p>
            <a:pPr lvl="1"/>
            <a:r>
              <a:rPr lang="fr-FR" altLang="fr-FR" sz="1100" dirty="0"/>
              <a:t>La fin de floraison est constituée surtout de Cosmos </a:t>
            </a:r>
            <a:r>
              <a:rPr lang="fr-FR" altLang="fr-FR" sz="1100" dirty="0" err="1"/>
              <a:t>bipinnatus</a:t>
            </a:r>
            <a:r>
              <a:rPr lang="fr-FR" altLang="fr-FR" sz="1100" dirty="0"/>
              <a:t> roses, pourpres et blancs ponctués par l’inflorescence des Cosmos </a:t>
            </a:r>
            <a:r>
              <a:rPr lang="fr-FR" altLang="fr-FR" sz="1100" dirty="0" err="1"/>
              <a:t>sulphureus</a:t>
            </a:r>
            <a:r>
              <a:rPr lang="fr-FR" altLang="fr-FR" sz="1100" dirty="0"/>
              <a:t> jaunes/orangés à rouges/orangés et des soucis</a:t>
            </a:r>
          </a:p>
          <a:p>
            <a:pPr lvl="1"/>
            <a:r>
              <a:rPr lang="fr-FR" altLang="fr-FR" sz="1100" dirty="0"/>
              <a:t>Les Cosmos offrent le double avantage d’être extrêmement visibles et de fleurir sans cesse jusqu’aux gelées automnales</a:t>
            </a:r>
          </a:p>
          <a:p>
            <a:pPr lvl="1"/>
            <a:r>
              <a:rPr lang="fr-FR" altLang="fr-FR" sz="1100" dirty="0"/>
              <a:t>La spécificité </a:t>
            </a:r>
            <a:r>
              <a:rPr lang="fr-FR" altLang="fr-FR" sz="1100" dirty="0" err="1"/>
              <a:t>dArlequin</a:t>
            </a:r>
            <a:r>
              <a:rPr lang="fr-FR" altLang="fr-FR" sz="1100" dirty="0"/>
              <a:t> est d’installer sous couvert des </a:t>
            </a:r>
            <a:r>
              <a:rPr lang="fr-FR" altLang="fr-FR" sz="1100" dirty="0" err="1"/>
              <a:t>anuelles</a:t>
            </a:r>
            <a:r>
              <a:rPr lang="fr-FR" altLang="fr-FR" sz="1100" dirty="0"/>
              <a:t>, les marguerites et le lin qui fleuriront en deuxième année. Les centaurées et surtout les soucis offrent une bonne capacité de repousse</a:t>
            </a:r>
          </a:p>
          <a:p>
            <a:pPr lvl="1"/>
            <a:endParaRPr lang="fr-FR" altLang="fr-FR" sz="900" dirty="0"/>
          </a:p>
          <a:p>
            <a:r>
              <a:rPr lang="fr-FR" altLang="fr-FR" sz="1200" dirty="0"/>
              <a:t>Densité de semis :</a:t>
            </a:r>
          </a:p>
          <a:p>
            <a:pPr lvl="1"/>
            <a:r>
              <a:rPr lang="fr-FR" altLang="fr-FR" sz="1100" dirty="0"/>
              <a:t>4 à 5 Kg/Hectare</a:t>
            </a:r>
          </a:p>
          <a:p>
            <a:r>
              <a:rPr lang="fr-FR" altLang="fr-FR" sz="1200" dirty="0"/>
              <a:t>Période de semis :</a:t>
            </a:r>
          </a:p>
          <a:p>
            <a:pPr lvl="1"/>
            <a:r>
              <a:rPr lang="fr-FR" altLang="fr-FR" sz="1100" dirty="0"/>
              <a:t>De mars à fin avril</a:t>
            </a:r>
          </a:p>
          <a:p>
            <a:pPr lvl="1"/>
            <a:r>
              <a:rPr lang="fr-FR" altLang="fr-FR" sz="1100" dirty="0"/>
              <a:t>Profiter des hygrométries printanières pour garantir une levée rapide et homogène</a:t>
            </a:r>
          </a:p>
          <a:p>
            <a:r>
              <a:rPr lang="fr-FR" altLang="fr-FR" sz="1200" dirty="0"/>
              <a:t>Période de Floraison :</a:t>
            </a:r>
          </a:p>
          <a:p>
            <a:pPr lvl="1"/>
            <a:r>
              <a:rPr lang="fr-FR" altLang="fr-FR" sz="1100" dirty="0"/>
              <a:t>Fin-juin jusqu’aux premières gelées en première année</a:t>
            </a:r>
          </a:p>
          <a:p>
            <a:pPr lvl="1"/>
            <a:r>
              <a:rPr lang="fr-FR" altLang="fr-FR" sz="1100" dirty="0"/>
              <a:t>Avril à Juin en deuxième année</a:t>
            </a:r>
          </a:p>
          <a:p>
            <a:pPr lvl="1"/>
            <a:endParaRPr lang="fr-FR" altLang="fr-FR" sz="900" dirty="0"/>
          </a:p>
        </p:txBody>
      </p:sp>
      <p:pic>
        <p:nvPicPr>
          <p:cNvPr id="34" name="Picture 22" descr="arlequin 2 ème année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20" y="1535089"/>
            <a:ext cx="2198772" cy="3294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934718" y="5474674"/>
            <a:ext cx="6858000" cy="1092200"/>
            <a:chOff x="576" y="3627"/>
            <a:chExt cx="4320" cy="688"/>
          </a:xfrm>
        </p:grpSpPr>
        <p:grpSp>
          <p:nvGrpSpPr>
            <p:cNvPr id="36" name="Group 26"/>
            <p:cNvGrpSpPr>
              <a:grpSpLocks/>
            </p:cNvGrpSpPr>
            <p:nvPr/>
          </p:nvGrpSpPr>
          <p:grpSpPr bwMode="auto">
            <a:xfrm>
              <a:off x="1728" y="3627"/>
              <a:ext cx="969" cy="688"/>
              <a:chOff x="2160" y="3622"/>
              <a:chExt cx="969" cy="688"/>
            </a:xfrm>
          </p:grpSpPr>
          <p:pic>
            <p:nvPicPr>
              <p:cNvPr id="55" name="Picture 8" descr="CANTAURE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80" y="3622"/>
                <a:ext cx="513" cy="5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6" name="Text Box 13"/>
              <p:cNvSpPr txBox="1">
                <a:spLocks noChangeArrowheads="1"/>
              </p:cNvSpPr>
              <p:nvPr/>
            </p:nvSpPr>
            <p:spPr bwMode="auto">
              <a:xfrm>
                <a:off x="2160" y="4174"/>
                <a:ext cx="95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solidFill>
                      <a:schemeClr val="bg2"/>
                    </a:solidFill>
                    <a:latin typeface="Century Gothic" pitchFamily="34" charset="0"/>
                  </a:rPr>
                  <a:t>Centaurée</a:t>
                </a:r>
              </a:p>
            </p:txBody>
          </p:sp>
          <p:sp>
            <p:nvSpPr>
              <p:cNvPr id="59" name="Text Box 13"/>
              <p:cNvSpPr txBox="1">
                <a:spLocks noChangeArrowheads="1"/>
              </p:cNvSpPr>
              <p:nvPr/>
            </p:nvSpPr>
            <p:spPr bwMode="auto">
              <a:xfrm>
                <a:off x="2175" y="4159"/>
                <a:ext cx="954" cy="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latin typeface="Century Gothic" pitchFamily="34" charset="0"/>
                  </a:rPr>
                  <a:t>Centaurée</a:t>
                </a:r>
              </a:p>
            </p:txBody>
          </p:sp>
        </p:grpSp>
        <p:grpSp>
          <p:nvGrpSpPr>
            <p:cNvPr id="37" name="Group 29"/>
            <p:cNvGrpSpPr>
              <a:grpSpLocks/>
            </p:cNvGrpSpPr>
            <p:nvPr/>
          </p:nvGrpSpPr>
          <p:grpSpPr bwMode="auto">
            <a:xfrm>
              <a:off x="2483" y="3630"/>
              <a:ext cx="652" cy="681"/>
              <a:chOff x="2962" y="3625"/>
              <a:chExt cx="652" cy="681"/>
            </a:xfrm>
          </p:grpSpPr>
          <p:pic>
            <p:nvPicPr>
              <p:cNvPr id="53" name="Picture 7" descr="ZINNIAS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26" y="3625"/>
                <a:ext cx="508" cy="5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Text Box 14"/>
              <p:cNvSpPr txBox="1">
                <a:spLocks noChangeArrowheads="1"/>
              </p:cNvSpPr>
              <p:nvPr/>
            </p:nvSpPr>
            <p:spPr bwMode="auto">
              <a:xfrm>
                <a:off x="2962" y="4177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solidFill>
                      <a:schemeClr val="bg2"/>
                    </a:solidFill>
                    <a:latin typeface="Century Gothic" pitchFamily="34" charset="0"/>
                  </a:rPr>
                  <a:t>Zinnia</a:t>
                </a:r>
              </a:p>
            </p:txBody>
          </p:sp>
          <p:sp>
            <p:nvSpPr>
              <p:cNvPr id="60" name="Text Box 14"/>
              <p:cNvSpPr txBox="1">
                <a:spLocks noChangeArrowheads="1"/>
              </p:cNvSpPr>
              <p:nvPr/>
            </p:nvSpPr>
            <p:spPr bwMode="auto">
              <a:xfrm>
                <a:off x="2977" y="4162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latin typeface="Century Gothic" pitchFamily="34" charset="0"/>
                  </a:rPr>
                  <a:t>Zinnia</a:t>
                </a:r>
              </a:p>
            </p:txBody>
          </p:sp>
        </p:grpSp>
        <p:grpSp>
          <p:nvGrpSpPr>
            <p:cNvPr id="38" name="Group 30"/>
            <p:cNvGrpSpPr>
              <a:grpSpLocks/>
            </p:cNvGrpSpPr>
            <p:nvPr/>
          </p:nvGrpSpPr>
          <p:grpSpPr bwMode="auto">
            <a:xfrm>
              <a:off x="3072" y="3633"/>
              <a:ext cx="652" cy="676"/>
              <a:chOff x="3680" y="3630"/>
              <a:chExt cx="652" cy="676"/>
            </a:xfrm>
          </p:grpSpPr>
          <p:pic>
            <p:nvPicPr>
              <p:cNvPr id="51" name="Picture 6" descr="SOUCIS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46" y="3630"/>
                <a:ext cx="504" cy="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Text Box 15"/>
              <p:cNvSpPr txBox="1">
                <a:spLocks noChangeArrowheads="1"/>
              </p:cNvSpPr>
              <p:nvPr/>
            </p:nvSpPr>
            <p:spPr bwMode="auto">
              <a:xfrm>
                <a:off x="3680" y="4177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solidFill>
                      <a:schemeClr val="bg2"/>
                    </a:solidFill>
                    <a:latin typeface="Century Gothic" pitchFamily="34" charset="0"/>
                  </a:rPr>
                  <a:t>Souci</a:t>
                </a:r>
              </a:p>
            </p:txBody>
          </p:sp>
          <p:sp>
            <p:nvSpPr>
              <p:cNvPr id="61" name="Text Box 15"/>
              <p:cNvSpPr txBox="1">
                <a:spLocks noChangeArrowheads="1"/>
              </p:cNvSpPr>
              <p:nvPr/>
            </p:nvSpPr>
            <p:spPr bwMode="auto">
              <a:xfrm>
                <a:off x="3695" y="4162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latin typeface="Century Gothic" pitchFamily="34" charset="0"/>
                  </a:rPr>
                  <a:t>Souci</a:t>
                </a:r>
              </a:p>
            </p:txBody>
          </p:sp>
        </p:grpSp>
        <p:grpSp>
          <p:nvGrpSpPr>
            <p:cNvPr id="39" name="Group 28"/>
            <p:cNvGrpSpPr>
              <a:grpSpLocks/>
            </p:cNvGrpSpPr>
            <p:nvPr/>
          </p:nvGrpSpPr>
          <p:grpSpPr bwMode="auto">
            <a:xfrm>
              <a:off x="576" y="3633"/>
              <a:ext cx="943" cy="675"/>
              <a:chOff x="740" y="3624"/>
              <a:chExt cx="943" cy="675"/>
            </a:xfrm>
          </p:grpSpPr>
          <p:sp>
            <p:nvSpPr>
              <p:cNvPr id="49" name="Text Box 16"/>
              <p:cNvSpPr txBox="1">
                <a:spLocks noChangeArrowheads="1"/>
              </p:cNvSpPr>
              <p:nvPr/>
            </p:nvSpPr>
            <p:spPr bwMode="auto">
              <a:xfrm>
                <a:off x="740" y="4179"/>
                <a:ext cx="943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900" dirty="0">
                    <a:latin typeface="Century Gothic" pitchFamily="34" charset="0"/>
                  </a:rPr>
                  <a:t>Cosmos </a:t>
                </a:r>
                <a:r>
                  <a:rPr lang="fr-FR" altLang="fr-FR" sz="900" dirty="0" err="1">
                    <a:latin typeface="Century Gothic" pitchFamily="34" charset="0"/>
                  </a:rPr>
                  <a:t>sulph</a:t>
                </a:r>
                <a:r>
                  <a:rPr lang="fr-FR" altLang="fr-FR" sz="900" dirty="0">
                    <a:latin typeface="Century Gothic" pitchFamily="34" charset="0"/>
                  </a:rPr>
                  <a:t>.</a:t>
                </a:r>
              </a:p>
            </p:txBody>
          </p:sp>
          <p:pic>
            <p:nvPicPr>
              <p:cNvPr id="50" name="Picture 18" descr="COSMOS_SULPH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9" y="3624"/>
                <a:ext cx="504" cy="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40" name="Group 27"/>
            <p:cNvGrpSpPr>
              <a:grpSpLocks/>
            </p:cNvGrpSpPr>
            <p:nvPr/>
          </p:nvGrpSpPr>
          <p:grpSpPr bwMode="auto">
            <a:xfrm>
              <a:off x="1152" y="3633"/>
              <a:ext cx="958" cy="675"/>
              <a:chOff x="1450" y="3624"/>
              <a:chExt cx="958" cy="675"/>
            </a:xfrm>
          </p:grpSpPr>
          <p:pic>
            <p:nvPicPr>
              <p:cNvPr id="47" name="Picture 17" descr="COSMOS_BIP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69" y="3624"/>
                <a:ext cx="504" cy="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8" name="Text Box 19"/>
              <p:cNvSpPr txBox="1">
                <a:spLocks noChangeArrowheads="1"/>
              </p:cNvSpPr>
              <p:nvPr/>
            </p:nvSpPr>
            <p:spPr bwMode="auto">
              <a:xfrm>
                <a:off x="1450" y="4179"/>
                <a:ext cx="943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900">
                    <a:solidFill>
                      <a:schemeClr val="bg2"/>
                    </a:solidFill>
                    <a:latin typeface="Century Gothic" pitchFamily="34" charset="0"/>
                  </a:rPr>
                  <a:t>Cosmos bip.</a:t>
                </a:r>
              </a:p>
            </p:txBody>
          </p:sp>
          <p:sp>
            <p:nvSpPr>
              <p:cNvPr id="62" name="Text Box 19"/>
              <p:cNvSpPr txBox="1">
                <a:spLocks noChangeArrowheads="1"/>
              </p:cNvSpPr>
              <p:nvPr/>
            </p:nvSpPr>
            <p:spPr bwMode="auto">
              <a:xfrm>
                <a:off x="1465" y="4164"/>
                <a:ext cx="943" cy="1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900">
                    <a:latin typeface="Century Gothic" pitchFamily="34" charset="0"/>
                  </a:rPr>
                  <a:t>Cosmos bip.</a:t>
                </a:r>
              </a:p>
            </p:txBody>
          </p:sp>
        </p:grpSp>
        <p:grpSp>
          <p:nvGrpSpPr>
            <p:cNvPr id="41" name="Group 31"/>
            <p:cNvGrpSpPr>
              <a:grpSpLocks/>
            </p:cNvGrpSpPr>
            <p:nvPr/>
          </p:nvGrpSpPr>
          <p:grpSpPr bwMode="auto">
            <a:xfrm>
              <a:off x="3648" y="3630"/>
              <a:ext cx="652" cy="681"/>
              <a:chOff x="4410" y="3624"/>
              <a:chExt cx="652" cy="681"/>
            </a:xfrm>
          </p:grpSpPr>
          <p:pic>
            <p:nvPicPr>
              <p:cNvPr id="45" name="Picture 21" descr="marguerit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1" y="3624"/>
                <a:ext cx="533" cy="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6" name="Text Box 24"/>
              <p:cNvSpPr txBox="1">
                <a:spLocks noChangeArrowheads="1"/>
              </p:cNvSpPr>
              <p:nvPr/>
            </p:nvSpPr>
            <p:spPr bwMode="auto">
              <a:xfrm>
                <a:off x="4410" y="4176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solidFill>
                      <a:schemeClr val="bg2"/>
                    </a:solidFill>
                    <a:latin typeface="Century Gothic" pitchFamily="34" charset="0"/>
                  </a:rPr>
                  <a:t>Marguerite</a:t>
                </a:r>
              </a:p>
            </p:txBody>
          </p:sp>
          <p:sp>
            <p:nvSpPr>
              <p:cNvPr id="63" name="Text Box 24"/>
              <p:cNvSpPr txBox="1">
                <a:spLocks noChangeArrowheads="1"/>
              </p:cNvSpPr>
              <p:nvPr/>
            </p:nvSpPr>
            <p:spPr bwMode="auto">
              <a:xfrm>
                <a:off x="4425" y="4161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latin typeface="Century Gothic" pitchFamily="34" charset="0"/>
                  </a:rPr>
                  <a:t>Marguerite</a:t>
                </a:r>
              </a:p>
            </p:txBody>
          </p:sp>
        </p:grpSp>
        <p:grpSp>
          <p:nvGrpSpPr>
            <p:cNvPr id="42" name="Group 32"/>
            <p:cNvGrpSpPr>
              <a:grpSpLocks/>
            </p:cNvGrpSpPr>
            <p:nvPr/>
          </p:nvGrpSpPr>
          <p:grpSpPr bwMode="auto">
            <a:xfrm>
              <a:off x="4259" y="3630"/>
              <a:ext cx="637" cy="682"/>
              <a:chOff x="5144" y="3624"/>
              <a:chExt cx="637" cy="682"/>
            </a:xfrm>
          </p:grpSpPr>
          <p:pic>
            <p:nvPicPr>
              <p:cNvPr id="43" name="Picture 20" descr="linum perenne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0" y="3624"/>
                <a:ext cx="504" cy="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4" name="Text Box 25"/>
              <p:cNvSpPr txBox="1">
                <a:spLocks noChangeArrowheads="1"/>
              </p:cNvSpPr>
              <p:nvPr/>
            </p:nvSpPr>
            <p:spPr bwMode="auto">
              <a:xfrm>
                <a:off x="5144" y="4177"/>
                <a:ext cx="637" cy="1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>
                  <a:spcBef>
                    <a:spcPct val="50000"/>
                  </a:spcBef>
                </a:pPr>
                <a:r>
                  <a:rPr lang="fr-FR" altLang="fr-FR" sz="1000">
                    <a:latin typeface="Century Gothic" pitchFamily="34" charset="0"/>
                  </a:rPr>
                  <a:t>Lin</a:t>
                </a:r>
              </a:p>
            </p:txBody>
          </p:sp>
        </p:grpSp>
      </p:grpSp>
      <p:sp>
        <p:nvSpPr>
          <p:cNvPr id="57" name="Text Box 34"/>
          <p:cNvSpPr txBox="1">
            <a:spLocks noChangeArrowheads="1"/>
          </p:cNvSpPr>
          <p:nvPr/>
        </p:nvSpPr>
        <p:spPr bwMode="auto">
          <a:xfrm>
            <a:off x="6407115" y="4918369"/>
            <a:ext cx="1981200" cy="274638"/>
          </a:xfrm>
          <a:prstGeom prst="rect">
            <a:avLst/>
          </a:prstGeom>
          <a:solidFill>
            <a:srgbClr val="FF505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altLang="fr-FR" sz="1200" b="1" dirty="0">
                <a:solidFill>
                  <a:schemeClr val="bg1"/>
                </a:solidFill>
                <a:latin typeface="Arial Unicode MS" pitchFamily="34" charset="-128"/>
              </a:rPr>
              <a:t>Arlequin – 2ème année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22489" y="833060"/>
            <a:ext cx="38215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altLang="fr-FR" sz="24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Jachère fleurie bisannuelle  </a:t>
            </a:r>
          </a:p>
        </p:txBody>
      </p:sp>
    </p:spTree>
    <p:extLst>
      <p:ext uri="{BB962C8B-B14F-4D97-AF65-F5344CB8AC3E}">
        <p14:creationId xmlns:p14="http://schemas.microsoft.com/office/powerpoint/2010/main" val="561669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26"/>
          <a:stretch/>
        </p:blipFill>
        <p:spPr bwMode="auto">
          <a:xfrm>
            <a:off x="1192495" y="1510398"/>
            <a:ext cx="6529483" cy="4935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135" y="879098"/>
            <a:ext cx="2985407" cy="37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906740" y="3559633"/>
            <a:ext cx="7280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FIXATION</a:t>
            </a:r>
          </a:p>
        </p:txBody>
      </p:sp>
    </p:spTree>
    <p:extLst>
      <p:ext uri="{BB962C8B-B14F-4D97-AF65-F5344CB8AC3E}">
        <p14:creationId xmlns:p14="http://schemas.microsoft.com/office/powerpoint/2010/main" val="1296444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0498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2076" y="2429377"/>
            <a:ext cx="858066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84% des espèces cultivées en Europe dépendent de la pollinisation par les insectes.</a:t>
            </a:r>
          </a:p>
          <a:p>
            <a:endParaRPr lang="fr-FR" sz="1600" dirty="0"/>
          </a:p>
          <a:p>
            <a:r>
              <a:rPr lang="fr-FR" sz="1600" dirty="0"/>
              <a:t>En multiplication et pour une pollinisation efficace , il faut 3 à 4 ruches par hectare.</a:t>
            </a:r>
          </a:p>
          <a:p>
            <a:endParaRPr lang="fr-FR" sz="1600" dirty="0"/>
          </a:p>
          <a:p>
            <a:r>
              <a:rPr lang="fr-FR" sz="1600" dirty="0"/>
              <a:t>Une pollinisation adéquate permet d’augmenter les rendements et d’améliorer la qualité des récoltes.</a:t>
            </a:r>
          </a:p>
          <a:p>
            <a:r>
              <a:rPr lang="fr-FR" sz="1600" dirty="0"/>
              <a:t>D’où l’importance économique de la pollinisation.</a:t>
            </a:r>
          </a:p>
          <a:p>
            <a:endParaRPr lang="fr-FR" sz="1600" dirty="0"/>
          </a:p>
          <a:p>
            <a:r>
              <a:rPr lang="fr-FR" sz="1600" dirty="0"/>
              <a:t>Pour la France, il représenterait 2,8 milliards d’euros. Les abeilles ne savent pas ce qu’elles valent!</a:t>
            </a:r>
          </a:p>
          <a:p>
            <a:r>
              <a:rPr lang="fr-FR" sz="1600" dirty="0"/>
              <a:t>Les besoins en pollinisation sont loin d’être couverts.</a:t>
            </a:r>
          </a:p>
          <a:p>
            <a:r>
              <a:rPr lang="fr-FR" sz="1600" dirty="0"/>
              <a:t>  </a:t>
            </a:r>
          </a:p>
          <a:p>
            <a:r>
              <a:rPr lang="fr-FR" sz="1600" dirty="0"/>
              <a:t>La France, qui dispose d’environ 1,3 millions de ruches, devrait en avoir le triple pour garantir la pollinisation de toutes ses cultures.</a:t>
            </a:r>
          </a:p>
          <a:p>
            <a:endParaRPr lang="fr-FR" sz="1600" dirty="0"/>
          </a:p>
          <a:p>
            <a:r>
              <a:rPr lang="fr-FR" sz="1600" dirty="0"/>
              <a:t>En France, depuis au moins dix ans, autour de 25% des colonies ne passent pas l’hiver,</a:t>
            </a:r>
          </a:p>
          <a:p>
            <a:r>
              <a:rPr lang="fr-FR" sz="1600" dirty="0"/>
              <a:t>alors que le taux normal devrait se situer au dessous de 10%. </a:t>
            </a:r>
          </a:p>
          <a:p>
            <a:endParaRPr lang="fr-FR" sz="16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60" y="6284089"/>
            <a:ext cx="908277" cy="4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999" y="734785"/>
            <a:ext cx="2668541" cy="1545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861497" y="947065"/>
            <a:ext cx="13544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Quelques </a:t>
            </a:r>
          </a:p>
          <a:p>
            <a:r>
              <a:rPr lang="fr-FR" dirty="0">
                <a:solidFill>
                  <a:schemeClr val="bg1"/>
                </a:solidFill>
              </a:rPr>
              <a:t>         chiffres</a:t>
            </a:r>
          </a:p>
        </p:txBody>
      </p:sp>
    </p:spTree>
    <p:extLst>
      <p:ext uri="{BB962C8B-B14F-4D97-AF65-F5344CB8AC3E}">
        <p14:creationId xmlns:p14="http://schemas.microsoft.com/office/powerpoint/2010/main" val="990931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2181" y="966498"/>
            <a:ext cx="27315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/>
              <a:t>Faire des CIPAN ou CIMS </a:t>
            </a:r>
          </a:p>
          <a:p>
            <a:pPr algn="ctr"/>
            <a:r>
              <a:rPr lang="fr-FR" dirty="0"/>
              <a:t>un cadeau pour les abeilles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060" y="6284089"/>
            <a:ext cx="908277" cy="46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24" y="5017343"/>
            <a:ext cx="2027685" cy="126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5"/>
          <p:cNvSpPr txBox="1"/>
          <p:nvPr/>
        </p:nvSpPr>
        <p:spPr>
          <a:xfrm>
            <a:off x="422772" y="2123349"/>
            <a:ext cx="83293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Le sigle CIPAN, couramment utilisé par le marché et la prescription, peut associer aux couverts inter-cultures une image assez réductrice de contrainte réglementaire.</a:t>
            </a:r>
          </a:p>
          <a:p>
            <a:pPr algn="just"/>
            <a:r>
              <a:rPr lang="fr-FR" sz="1600" dirty="0"/>
              <a:t> </a:t>
            </a:r>
          </a:p>
          <a:p>
            <a:pPr algn="just"/>
            <a:r>
              <a:rPr lang="fr-FR" sz="1600" dirty="0"/>
              <a:t>La notion MULTI-SERVICES paraît plus appropriée, tellement les cultures intermédiaires apportent aux agriculteurs des solutions efficaces et pérennes dans une logique de mutualisme environnemental.</a:t>
            </a:r>
          </a:p>
          <a:p>
            <a:pPr algn="just"/>
            <a:endParaRPr lang="fr-FR" sz="1600" dirty="0"/>
          </a:p>
          <a:p>
            <a:r>
              <a:rPr lang="fr-FR" sz="1600" dirty="0"/>
              <a:t>Obligatoires, elles sont souvent considérées comme une besogne additionnelle par les exploitants. </a:t>
            </a:r>
          </a:p>
          <a:p>
            <a:endParaRPr lang="fr-FR" sz="1600" dirty="0"/>
          </a:p>
          <a:p>
            <a:r>
              <a:rPr lang="fr-FR" sz="1600" dirty="0"/>
              <a:t>Pourtant, elles pourraient aussi servir à améliorer le quotidien des abeilles en fin de saison, et mieux préparer les colonies à l’arrivée de l’hiver. </a:t>
            </a:r>
          </a:p>
          <a:p>
            <a:pPr algn="just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04581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95"/>
            <a:ext cx="9144000" cy="6857057"/>
          </a:xfrm>
          <a:prstGeom prst="rect">
            <a:avLst/>
          </a:prstGeom>
        </p:spPr>
      </p:pic>
      <p:pic>
        <p:nvPicPr>
          <p:cNvPr id="7" name="Image 6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23" y="2045824"/>
            <a:ext cx="1595333" cy="508777"/>
          </a:xfrm>
          <a:prstGeom prst="rect">
            <a:avLst/>
          </a:prstGeom>
        </p:spPr>
      </p:pic>
      <p:pic>
        <p:nvPicPr>
          <p:cNvPr id="3" name="Image 2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0" y="3577274"/>
            <a:ext cx="1595333" cy="508777"/>
          </a:xfrm>
          <a:prstGeom prst="rect">
            <a:avLst/>
          </a:prstGeom>
        </p:spPr>
      </p:pic>
      <p:pic>
        <p:nvPicPr>
          <p:cNvPr id="9" name="Image 8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" y="4827060"/>
            <a:ext cx="1595333" cy="508777"/>
          </a:xfrm>
          <a:prstGeom prst="rect">
            <a:avLst/>
          </a:prstGeom>
        </p:spPr>
      </p:pic>
      <p:pic>
        <p:nvPicPr>
          <p:cNvPr id="10" name="Image 9">
            <a:hlinkClick r:id="rId9" action="ppaction://hlinkpres?slideindex=1&amp;slidetitle=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33" y="6093892"/>
            <a:ext cx="1595333" cy="508777"/>
          </a:xfrm>
          <a:prstGeom prst="rect">
            <a:avLst/>
          </a:prstGeom>
        </p:spPr>
      </p:pic>
      <p:pic>
        <p:nvPicPr>
          <p:cNvPr id="11" name="Image 10">
            <a:hlinkClick r:id="rId11" action="ppaction://hlinkpres?slideindex=1&amp;slidetitle="/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82" y="2966189"/>
            <a:ext cx="1819513" cy="611085"/>
          </a:xfrm>
          <a:prstGeom prst="rect">
            <a:avLst/>
          </a:prstGeom>
        </p:spPr>
      </p:pic>
      <p:pic>
        <p:nvPicPr>
          <p:cNvPr id="12" name="Image 11">
            <a:hlinkClick r:id="rId13" action="ppaction://hlinkpres?slideindex=1&amp;slidetitle=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179" y="2966189"/>
            <a:ext cx="1819513" cy="611085"/>
          </a:xfrm>
          <a:prstGeom prst="rect">
            <a:avLst/>
          </a:prstGeom>
        </p:spPr>
      </p:pic>
      <p:pic>
        <p:nvPicPr>
          <p:cNvPr id="14" name="Image 13">
            <a:hlinkClick r:id="rId15" action="ppaction://hlinkpres?slideindex=1&amp;slidetitle="/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836" y="1997235"/>
            <a:ext cx="1595333" cy="508777"/>
          </a:xfrm>
          <a:prstGeom prst="rect">
            <a:avLst/>
          </a:prstGeom>
        </p:spPr>
      </p:pic>
      <p:pic>
        <p:nvPicPr>
          <p:cNvPr id="6" name="Image 5">
            <a:hlinkClick r:id="rId17" action="ppaction://hlinkpres?slideindex=1&amp;slidetitle=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9" y="3446760"/>
            <a:ext cx="1595333" cy="508777"/>
          </a:xfrm>
          <a:prstGeom prst="rect">
            <a:avLst/>
          </a:prstGeom>
        </p:spPr>
      </p:pic>
      <p:pic>
        <p:nvPicPr>
          <p:cNvPr id="15" name="Image 14">
            <a:hlinkClick r:id="rId19" action="ppaction://hlinkpres?slideindex=1&amp;slidetitle=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80" y="4902924"/>
            <a:ext cx="1595333" cy="508777"/>
          </a:xfrm>
          <a:prstGeom prst="rect">
            <a:avLst/>
          </a:prstGeom>
        </p:spPr>
      </p:pic>
      <p:pic>
        <p:nvPicPr>
          <p:cNvPr id="16" name="Image 15">
            <a:hlinkClick r:id="rId21" action="ppaction://hlinkpres?slideindex=1&amp;slidetitle=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30" y="6106722"/>
            <a:ext cx="1595333" cy="508777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2065C33-A057-AB4B-9D64-B0FB63FFE3B3}"/>
              </a:ext>
            </a:extLst>
          </p:cNvPr>
          <p:cNvSpPr txBox="1"/>
          <p:nvPr/>
        </p:nvSpPr>
        <p:spPr>
          <a:xfrm>
            <a:off x="2840369" y="3746130"/>
            <a:ext cx="3274196" cy="418814"/>
          </a:xfrm>
          <a:prstGeom prst="rect">
            <a:avLst/>
          </a:prstGeom>
          <a:solidFill>
            <a:schemeClr val="bg1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fr-FR" sz="2100" dirty="0">
                <a:solidFill>
                  <a:srgbClr val="005B3C"/>
                </a:solidFill>
                <a:latin typeface="SemencesF" pitchFamily="2" charset="0"/>
              </a:rPr>
              <a:t>Cultures intermédiaires</a:t>
            </a:r>
          </a:p>
        </p:txBody>
      </p:sp>
      <p:pic>
        <p:nvPicPr>
          <p:cNvPr id="18" name="Image 17">
            <a:hlinkClick r:id="rId23"/>
            <a:extLst>
              <a:ext uri="{FF2B5EF4-FFF2-40B4-BE49-F238E27FC236}">
                <a16:creationId xmlns:a16="http://schemas.microsoft.com/office/drawing/2014/main" id="{DDF5CF18-72EA-8B4E-A00F-5C9AC433F8F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929" y="4991145"/>
            <a:ext cx="1595333" cy="508777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0A719C6B-E5CC-064F-9720-776B80C1D923}"/>
              </a:ext>
            </a:extLst>
          </p:cNvPr>
          <p:cNvSpPr txBox="1"/>
          <p:nvPr/>
        </p:nvSpPr>
        <p:spPr>
          <a:xfrm>
            <a:off x="2612481" y="3782591"/>
            <a:ext cx="3854425" cy="977233"/>
          </a:xfrm>
          <a:prstGeom prst="rect">
            <a:avLst/>
          </a:prstGeom>
          <a:solidFill>
            <a:schemeClr val="bg1"/>
          </a:solidFill>
        </p:spPr>
        <p:txBody>
          <a:bodyPr wrap="square" lIns="80165" tIns="40083" rIns="80165" bIns="40083" rtlCol="0">
            <a:spAutoFit/>
          </a:bodyPr>
          <a:lstStyle/>
          <a:p>
            <a:pPr algn="ctr"/>
            <a:r>
              <a:rPr lang="fr-FR" sz="2800" dirty="0">
                <a:solidFill>
                  <a:srgbClr val="005B3C"/>
                </a:solidFill>
                <a:latin typeface="SemencesF" pitchFamily="2" charset="0"/>
              </a:rPr>
              <a:t>Cultures intermédiaires</a:t>
            </a:r>
          </a:p>
          <a:p>
            <a:pPr algn="ctr"/>
            <a:r>
              <a:rPr lang="fr-FR" sz="2800" dirty="0">
                <a:solidFill>
                  <a:srgbClr val="005B3C"/>
                </a:solidFill>
                <a:latin typeface="SemencesF" pitchFamily="2" charset="0"/>
              </a:rPr>
              <a:t>Multi-Services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510894" y="945830"/>
            <a:ext cx="2682986" cy="874806"/>
            <a:chOff x="5510894" y="945830"/>
            <a:chExt cx="2682986" cy="874806"/>
          </a:xfrm>
        </p:grpSpPr>
        <p:grpSp>
          <p:nvGrpSpPr>
            <p:cNvPr id="25" name="Groupe 24"/>
            <p:cNvGrpSpPr/>
            <p:nvPr/>
          </p:nvGrpSpPr>
          <p:grpSpPr>
            <a:xfrm>
              <a:off x="5510894" y="945830"/>
              <a:ext cx="2682986" cy="874806"/>
              <a:chOff x="5510894" y="945830"/>
              <a:chExt cx="2682986" cy="874806"/>
            </a:xfrm>
          </p:grpSpPr>
          <p:cxnSp>
            <p:nvCxnSpPr>
              <p:cNvPr id="5" name="Connecteur droit 4"/>
              <p:cNvCxnSpPr/>
              <p:nvPr/>
            </p:nvCxnSpPr>
            <p:spPr>
              <a:xfrm flipH="1">
                <a:off x="5510894" y="1298121"/>
                <a:ext cx="1087654" cy="522515"/>
              </a:xfrm>
              <a:prstGeom prst="line">
                <a:avLst/>
              </a:prstGeom>
              <a:ln w="571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ctangle à coins arrondis 22"/>
              <p:cNvSpPr/>
              <p:nvPr/>
            </p:nvSpPr>
            <p:spPr>
              <a:xfrm>
                <a:off x="6598547" y="945830"/>
                <a:ext cx="1595333" cy="508777"/>
              </a:xfrm>
              <a:prstGeom prst="roundRect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fr-FR" sz="1200" dirty="0"/>
                  <a:t>Couvert mellifère</a:t>
                </a:r>
              </a:p>
            </p:txBody>
          </p:sp>
        </p:grpSp>
        <p:pic>
          <p:nvPicPr>
            <p:cNvPr id="24" name="Picture 1"/>
            <p:cNvPicPr>
              <a:picLocks noChangeAspect="1" noChangeArrowheads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162" t="66436" r="23668" b="12640"/>
            <a:stretch/>
          </p:blipFill>
          <p:spPr bwMode="auto">
            <a:xfrm>
              <a:off x="6667672" y="1020748"/>
              <a:ext cx="312164" cy="358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62151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1143000" y="4235285"/>
            <a:ext cx="6858000" cy="1671001"/>
          </a:xfrm>
        </p:spPr>
        <p:txBody>
          <a:bodyPr/>
          <a:lstStyle/>
          <a:p>
            <a:r>
              <a:rPr lang="fr-FR" dirty="0"/>
              <a:t>les insectes pollinisateurs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5823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61" y="1442986"/>
            <a:ext cx="5641575" cy="518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928825" y="779013"/>
            <a:ext cx="2970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SemencesF" pitchFamily="50" charset="0"/>
              </a:rPr>
              <a:t>les insectes pollinisateurs</a:t>
            </a:r>
          </a:p>
        </p:txBody>
      </p:sp>
      <p:sp>
        <p:nvSpPr>
          <p:cNvPr id="6" name="Rectangle 5"/>
          <p:cNvSpPr/>
          <p:nvPr/>
        </p:nvSpPr>
        <p:spPr>
          <a:xfrm>
            <a:off x="6792686" y="6475850"/>
            <a:ext cx="21063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www.vigienature-ecole.fr</a:t>
            </a:r>
          </a:p>
        </p:txBody>
      </p:sp>
    </p:spTree>
    <p:extLst>
      <p:ext uri="{BB962C8B-B14F-4D97-AF65-F5344CB8AC3E}">
        <p14:creationId xmlns:p14="http://schemas.microsoft.com/office/powerpoint/2010/main" val="273441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172757"/>
              </p:ext>
            </p:extLst>
          </p:nvPr>
        </p:nvGraphicFramePr>
        <p:xfrm>
          <a:off x="522512" y="1469571"/>
          <a:ext cx="8120343" cy="5086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6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20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0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60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6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2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602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200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301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103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0401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20022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0002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62238"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Avril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Mai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Juin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Juillet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Août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Septembre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200" b="0" dirty="0">
                          <a:solidFill>
                            <a:schemeClr val="tx1"/>
                          </a:solidFill>
                          <a:latin typeface="+mj-lt"/>
                        </a:rPr>
                        <a:t>Octobre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sz="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Colza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Tournesol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F1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7F1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Jachères</a:t>
                      </a:r>
                    </a:p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polliniques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Inter-cultures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Pissenlit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Fruitier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66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Aubépine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Acacia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Tilleul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Châtaignier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Prairie de montagne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4978">
                <a:tc>
                  <a:txBody>
                    <a:bodyPr/>
                    <a:lstStyle/>
                    <a:p>
                      <a:pPr algn="ctr"/>
                      <a:r>
                        <a:rPr lang="fr-FR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Lierre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82" y="6580413"/>
            <a:ext cx="739185" cy="2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621646" y="827705"/>
            <a:ext cx="31582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+mj-lt"/>
              </a:rPr>
              <a:t>Calendrier annuel alimentaire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24" y="1326916"/>
            <a:ext cx="445823" cy="4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837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98" y="1926199"/>
            <a:ext cx="7284666" cy="445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257800" y="1023942"/>
            <a:ext cx="3616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emencesF" pitchFamily="50" charset="0"/>
              </a:rPr>
              <a:t>Evolution de la population   d’une ruche au cours de l’année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682" y="6580413"/>
            <a:ext cx="739185" cy="20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374" y="2583127"/>
            <a:ext cx="445823" cy="445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2440416"/>
      </p:ext>
    </p:extLst>
  </p:cSld>
  <p:clrMapOvr>
    <a:masterClrMapping/>
  </p:clrMapOvr>
</p:sld>
</file>

<file path=ppt/theme/theme1.xml><?xml version="1.0" encoding="utf-8"?>
<a:theme xmlns:a="http://schemas.openxmlformats.org/drawingml/2006/main" name="SF_theme">
  <a:themeElements>
    <a:clrScheme name="Semences de France">
      <a:dk1>
        <a:srgbClr val="000000"/>
      </a:dk1>
      <a:lt1>
        <a:srgbClr val="FFFFFF"/>
      </a:lt1>
      <a:dk2>
        <a:srgbClr val="00634F"/>
      </a:dk2>
      <a:lt2>
        <a:srgbClr val="D9E6E1"/>
      </a:lt2>
      <a:accent1>
        <a:srgbClr val="3A8A78"/>
      </a:accent1>
      <a:accent2>
        <a:srgbClr val="7EAFA2"/>
      </a:accent2>
      <a:accent3>
        <a:srgbClr val="FFF1B4"/>
      </a:accent3>
      <a:accent4>
        <a:srgbClr val="FFEA82"/>
      </a:accent4>
      <a:accent5>
        <a:srgbClr val="FFE431"/>
      </a:accent5>
      <a:accent6>
        <a:srgbClr val="FFDD00"/>
      </a:accent6>
      <a:hlink>
        <a:srgbClr val="1077B1"/>
      </a:hlink>
      <a:folHlink>
        <a:srgbClr val="932249"/>
      </a:folHlink>
    </a:clrScheme>
    <a:fontScheme name="Semences de France">
      <a:majorFont>
        <a:latin typeface="SemencesF"/>
        <a:ea typeface=""/>
        <a:cs typeface=""/>
      </a:majorFont>
      <a:minorFont>
        <a:latin typeface="Calibri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F_theme" id="{DE31BA48-CD4E-401D-B6FA-7298C9356D76}" vid="{D7F1A449-2580-40C7-9123-800AB90A30A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25624873241C4BB6144D6924591A6B" ma:contentTypeVersion="10" ma:contentTypeDescription="Crée un document." ma:contentTypeScope="" ma:versionID="868a2a58eb5ba42a0ea6902e468f4c0d">
  <xsd:schema xmlns:xsd="http://www.w3.org/2001/XMLSchema" xmlns:xs="http://www.w3.org/2001/XMLSchema" xmlns:p="http://schemas.microsoft.com/office/2006/metadata/properties" xmlns:ns2="033aec1a-72f0-499f-a733-e664032559ee" xmlns:ns3="cf27ea7a-b859-4bfb-83ef-205c621d972f" targetNamespace="http://schemas.microsoft.com/office/2006/metadata/properties" ma:root="true" ma:fieldsID="2b8b256e64e862a77b25368954e85230" ns2:_="" ns3:_="">
    <xsd:import namespace="033aec1a-72f0-499f-a733-e664032559ee"/>
    <xsd:import namespace="cf27ea7a-b859-4bfb-83ef-205c621d97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3aec1a-72f0-499f-a733-e664032559e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27ea7a-b859-4bfb-83ef-205c621d97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AA633AD-D8A7-4604-9F76-99F6A25D077E}"/>
</file>

<file path=customXml/itemProps2.xml><?xml version="1.0" encoding="utf-8"?>
<ds:datastoreItem xmlns:ds="http://schemas.openxmlformats.org/officeDocument/2006/customXml" ds:itemID="{1331F17B-0B5F-4F47-82E4-676EABC31D78}"/>
</file>

<file path=customXml/itemProps3.xml><?xml version="1.0" encoding="utf-8"?>
<ds:datastoreItem xmlns:ds="http://schemas.openxmlformats.org/officeDocument/2006/customXml" ds:itemID="{D7107151-8A65-4591-B531-BF288AEE5D7A}"/>
</file>

<file path=docProps/app.xml><?xml version="1.0" encoding="utf-8"?>
<Properties xmlns="http://schemas.openxmlformats.org/officeDocument/2006/extended-properties" xmlns:vt="http://schemas.openxmlformats.org/officeDocument/2006/docPropsVTypes">
  <Template>SF_theme</Template>
  <TotalTime>4486</TotalTime>
  <Words>1988</Words>
  <Application>Microsoft Office PowerPoint</Application>
  <PresentationFormat>Affichage à l'écran (4:3)</PresentationFormat>
  <Paragraphs>527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5" baseType="lpstr">
      <vt:lpstr>Arial</vt:lpstr>
      <vt:lpstr>Arial Unicode MS</vt:lpstr>
      <vt:lpstr>Bebas Neue</vt:lpstr>
      <vt:lpstr>Calibri</vt:lpstr>
      <vt:lpstr>Century Gothic</vt:lpstr>
      <vt:lpstr>SemencesF</vt:lpstr>
      <vt:lpstr>Wingdings</vt:lpstr>
      <vt:lpstr>SF_theme</vt:lpstr>
      <vt:lpstr>cultures mellifères</vt:lpstr>
      <vt:lpstr>Présentation PowerPoint</vt:lpstr>
      <vt:lpstr>Présentation PowerPoint</vt:lpstr>
      <vt:lpstr>Présentation PowerPoint</vt:lpstr>
      <vt:lpstr>Présentation PowerPoint</vt:lpstr>
      <vt:lpstr>les insectes pollinisateurs </vt:lpstr>
      <vt:lpstr>Présentation PowerPoint</vt:lpstr>
      <vt:lpstr>Présentation PowerPoint</vt:lpstr>
      <vt:lpstr>Présentation PowerPoint</vt:lpstr>
      <vt:lpstr>Présentation PowerPoint</vt:lpstr>
      <vt:lpstr>Les espèces à intérêt apicole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GAMME                  SEMENCES DE FRANCE</vt:lpstr>
      <vt:lpstr>Présentation PowerPoint</vt:lpstr>
      <vt:lpstr>Présentation PowerPoint</vt:lpstr>
      <vt:lpstr>Présentation PowerPoint</vt:lpstr>
      <vt:lpstr>FIXATION Balansa</vt:lpstr>
      <vt:lpstr>FIXATION Balansa</vt:lpstr>
      <vt:lpstr>Présentation PowerPoint</vt:lpstr>
      <vt:lpstr>CHANCELOR 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LUMINET Bruno</dc:creator>
  <cp:lastModifiedBy>LUMINET Bruno</cp:lastModifiedBy>
  <cp:revision>138</cp:revision>
  <dcterms:created xsi:type="dcterms:W3CDTF">2014-03-12T14:45:23Z</dcterms:created>
  <dcterms:modified xsi:type="dcterms:W3CDTF">2020-05-27T08:56:13Z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0x010100F525624873241C4BB6144D6924591A6B</vt:lpwstr>
  </property>
</Properties>
</file>