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UFOUR Claire-Marine" initials="D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00"/>
    <a:srgbClr val="932249"/>
    <a:srgbClr val="EEAD0C"/>
    <a:srgbClr val="006450"/>
    <a:srgbClr val="3B4697"/>
    <a:srgbClr val="4C8ECB"/>
    <a:srgbClr val="53AF34"/>
    <a:srgbClr val="E97F10"/>
    <a:srgbClr val="94224A"/>
    <a:srgbClr val="CCE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1494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145468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2971799" y="8685213"/>
            <a:ext cx="2192001" cy="4587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5D156-B0FA-418C-911C-7475AC1A494E}" type="datetimeFigureOut">
              <a:rPr lang="fr-FR" smtClean="0"/>
              <a:t>26/05/2020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63801" y="8685213"/>
            <a:ext cx="1692612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A2B43-5AED-4B73-BE1C-E0F83ED1D5D4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17" y="145468"/>
            <a:ext cx="2733683" cy="62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9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4612" y="14750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71800" y="8685212"/>
            <a:ext cx="2834026" cy="458787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/>
            </a:lvl1pPr>
          </a:lstStyle>
          <a:p>
            <a:fld id="{7BDC08EF-838E-4630-BC06-293A53DAC84E}" type="datetimeFigureOut">
              <a:rPr lang="fr-FR" smtClean="0"/>
              <a:t>26/05/2020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805825" y="8685213"/>
            <a:ext cx="1050587" cy="4506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AC35A-D4B7-43EB-9DA6-3C12D8BCF2B3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17" y="145468"/>
            <a:ext cx="2733683" cy="62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22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>
            <a:extLst>
              <a:ext uri="{FF2B5EF4-FFF2-40B4-BE49-F238E27FC236}">
                <a16:creationId xmlns:a16="http://schemas.microsoft.com/office/drawing/2014/main" id="{D502B57B-B61A-4E23-A25B-EDE013739C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3" cy="363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0">
            <a:extLst>
              <a:ext uri="{FF2B5EF4-FFF2-40B4-BE49-F238E27FC236}">
                <a16:creationId xmlns:a16="http://schemas.microsoft.com/office/drawing/2014/main" id="{C5C8CAB4-B1AA-4D90-874D-E34F8BBDBFB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587375"/>
            <a:ext cx="5957887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639313"/>
            <a:ext cx="6858000" cy="1671001"/>
          </a:xfrm>
        </p:spPr>
        <p:txBody>
          <a:bodyPr anchor="b"/>
          <a:lstStyle>
            <a:lvl1pPr algn="ctr">
              <a:defRPr sz="4500">
                <a:solidFill>
                  <a:srgbClr val="006450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310315"/>
            <a:ext cx="6858000" cy="578421"/>
          </a:xfrm>
        </p:spPr>
        <p:txBody>
          <a:bodyPr/>
          <a:lstStyle>
            <a:lvl1pPr marL="0" indent="0" algn="ctr">
              <a:buNone/>
              <a:defRPr sz="1800">
                <a:solidFill>
                  <a:srgbClr val="006450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8C8A22E-9DFC-4409-9311-C50734995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CE0DB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E9D1E99-FECE-48EC-960D-24F94975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CE0DB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15AACBB-B91D-438F-AFFD-6B24E9EA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CE0DB"/>
                </a:solidFill>
              </a:defRPr>
            </a:lvl1pPr>
          </a:lstStyle>
          <a:p>
            <a:pPr>
              <a:defRPr/>
            </a:pPr>
            <a:fld id="{5537CEAB-4E03-4AEA-A0A8-B5237B4CF8C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065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09E54B-292F-4BFD-9659-0635700B3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D31C3-44C0-4B22-AE0A-4BE77273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4252B5-0314-477B-A91A-9A39E8C9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37BE8-58AF-4CD3-8860-05C8EA8586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1375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84B9FD-E5AD-40E4-B2C9-838C2AA6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A3FEC-ECF5-44E5-A647-8CFD6CB0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82FE89-898D-4829-A1C8-AEBC41BB4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F85D2-3625-44A7-AD6F-E108B3F7F77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88059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C2C2C-277C-4810-B6B4-A9557CE2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99F566-AAD1-4B68-BEBF-A4F3A961D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74E66-EFE2-45A6-BBCF-448F7490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AEAA8-3FB8-4902-A32A-3E1B5A6E8E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39817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8017"/>
            <a:ext cx="2949178" cy="98742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517904"/>
            <a:ext cx="4629150" cy="434314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EAFB2D-A99C-4915-B664-F22816EE1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01D0-0691-48C7-B9A0-3A27F7DB4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2F5E8-C530-47D7-861F-7CFD4A0D9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CFF7A-CEA6-4FA1-9313-9134D5098D6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8584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0"/>
            <a:ext cx="2949178" cy="11155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AC1A3-14CE-4960-B271-81BF88045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0C5AC-8A90-4CD5-A669-E30D01653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EB3EF-703C-43D3-9168-FA4C1CEF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70C9-CB6C-429D-B621-965BAF965D3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7405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A1904-7D69-40A8-8F03-257EA17A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8BE26-FA33-413E-B023-A7E69A700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4D3A1-C437-42B8-A3B2-22D4D91F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98A66-EC0D-48A5-B020-3D08276A352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78091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85216"/>
            <a:ext cx="1971675" cy="559174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585215"/>
            <a:ext cx="5800725" cy="559174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6F139-5796-482D-8C0F-D12E5DD8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E2403-AC6A-4690-9CEF-2FA0813A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CA63E-1317-457B-88E2-08FF87CB3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97D0F-A8D1-4CEB-BC25-8FFE260A86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745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itutionn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62C1499D-334C-4528-98F4-80C1EC3B0E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382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F78B41B-DE6F-4A8B-9339-CACCB676415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7F4A310-DB3F-40C9-93C1-2DA786108FB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1B50A4B-93C8-41BB-962A-AC56FF0473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5DB5A442-5CE4-4E72-830A-3EFAA4071C2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9016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éréa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30179EE9-2C59-463D-AA77-C967AAD38B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5248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778774-5C50-4F93-9595-0D1096B6A92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F19AF7C-3C7A-4AE8-8640-416D375BE29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E42F63-0DC5-4F7C-A44D-842326ADE7D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2969972E-CBD0-42CE-9B9A-C6316F37C9D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7224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6552B874-A3EF-4B85-9223-CECC77DA9C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445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E203C3E-3C76-47AA-BE91-EBDCEBA2081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5E35DD-5BAE-4158-A873-26B255EC2E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D26F2E-4334-4CB5-B182-F0288E8E7C8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2994C83B-CCB9-49A2-9343-EEDE019A21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3717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ï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08A1FD7F-76DE-4BBB-B060-88AAC43F7F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667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853242B-8767-4D52-9B94-6C77D7A69AD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2D0C8BB-F142-4D72-B84E-B0C81953A7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0A2F50C-50A3-42A5-B843-5D2EF99E1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8A58BC2C-3E36-4353-BD22-C24227DA5C6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4026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1F00656E-F0BF-45EC-A2CC-D577E91E54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445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E86576E-4542-4C5E-AF0C-E8FBDD7A109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B5F6803-42B2-4AF0-A06A-802806B8FEB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4992DEE-BDF4-4281-B635-F97A04D9A1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E3CB558D-4062-474C-BCD3-2EF3E202A61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324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rg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>
            <a:extLst>
              <a:ext uri="{FF2B5EF4-FFF2-40B4-BE49-F238E27FC236}">
                <a16:creationId xmlns:a16="http://schemas.microsoft.com/office/drawing/2014/main" id="{4B4F9C74-56C5-4A18-88CD-126AF8CCA1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17475"/>
            <a:ext cx="8445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437762" y="681258"/>
            <a:ext cx="3577708" cy="513023"/>
          </a:xfrm>
        </p:spPr>
        <p:txBody>
          <a:bodyPr anchor="ctr"/>
          <a:lstStyle>
            <a:lvl1pPr algn="r">
              <a:defRPr sz="2400">
                <a:latin typeface="Bebas Neue" panose="020B0606020202050201" pitchFamily="34" charset="0"/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E8B215E-5B0C-4403-B3B9-0299FE78253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4039716-88D9-4339-83B8-52B3EBD4989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6450"/>
                </a:solidFill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C499643-718B-414F-B624-01E17DE120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006450"/>
                </a:solidFill>
              </a:defRPr>
            </a:lvl1pPr>
          </a:lstStyle>
          <a:p>
            <a:pPr>
              <a:defRPr/>
            </a:pPr>
            <a:fld id="{9EDC36D3-551B-4AC0-87F7-112C63A9AD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555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8D3E8-E79B-48A7-9A4E-8A54ACC3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01E1B-5C34-464B-9D3C-EAF41DEB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4F9CC-7E32-4A38-A5C8-06F63B86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24883-4E33-4C17-BA4F-D17E11D5F6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644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5687A-687B-4761-9DA1-B13E36BFD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AF491C-EDED-4A6B-8DD2-7EF178BAD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FB50B-690E-4ABF-83B6-EC0C70CE3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0B1A7-A8E8-4FB1-AFC8-58293ED967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023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8">
            <a:extLst>
              <a:ext uri="{FF2B5EF4-FFF2-40B4-BE49-F238E27FC236}">
                <a16:creationId xmlns:a16="http://schemas.microsoft.com/office/drawing/2014/main" id="{E2438029-46B5-4794-9AA3-E2B012DC8B5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61463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9E1F991F-B779-4A6E-9D29-0A2844B1D39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136525"/>
            <a:ext cx="38957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424E264D-4A13-43F0-9519-8421F5B0E9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CFC13-72A7-45D2-81A8-D0C956FF7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65450" y="6586538"/>
            <a:ext cx="99695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06450"/>
                </a:solidFill>
                <a:latin typeface="Bebas Neue" panose="020B0606020202050201" pitchFamily="34" charset="0"/>
                <a:cs typeface="+mn-cs"/>
              </a:defRPr>
            </a:lvl1pPr>
          </a:lstStyle>
          <a:p>
            <a:pPr>
              <a:defRPr/>
            </a:pPr>
            <a:fld id="{F4728F43-ABA5-4367-9DD6-316960DCD3EA}" type="datetimeFigureOut">
              <a:rPr lang="fr-FR"/>
              <a:pPr>
                <a:defRPr/>
              </a:pPr>
              <a:t>26/05/2020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C7EE9-5141-4C5E-BA03-5A307876E1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78288" y="6586538"/>
            <a:ext cx="3086100" cy="2476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06450"/>
                </a:solidFill>
                <a:latin typeface="Bebas Neue" panose="020B0606020202050201" pitchFamily="34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A10C3-FDA1-45D4-9246-A25A8BEB8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8013" y="33338"/>
            <a:ext cx="2057400" cy="2476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Bebas Neue" pitchFamily="34" charset="0"/>
              </a:defRPr>
            </a:lvl1pPr>
          </a:lstStyle>
          <a:p>
            <a:pPr>
              <a:defRPr/>
            </a:pPr>
            <a:fld id="{57EF4CB9-54A0-4457-9187-F3B8917D9D6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3080" name="Image 13">
            <a:extLst>
              <a:ext uri="{FF2B5EF4-FFF2-40B4-BE49-F238E27FC236}">
                <a16:creationId xmlns:a16="http://schemas.microsoft.com/office/drawing/2014/main" id="{8CD3515F-CD7C-4FA5-BD0B-5E53364D681F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6616700"/>
            <a:ext cx="2487612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Image 12">
            <a:extLst>
              <a:ext uri="{FF2B5EF4-FFF2-40B4-BE49-F238E27FC236}">
                <a16:creationId xmlns:a16="http://schemas.microsoft.com/office/drawing/2014/main" id="{04A41BEF-FBF7-4D3D-B6B9-BA69A1F0D3B9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075" y="6388100"/>
            <a:ext cx="17462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008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kern="1200">
          <a:solidFill>
            <a:srgbClr val="006450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rgbClr val="006450"/>
          </a:solidFill>
          <a:latin typeface="SemencesF" pitchFamily="50" charset="0"/>
        </a:defRPr>
      </a:lvl9pPr>
    </p:titleStyle>
    <p:bodyStyle>
      <a:lvl1pPr marL="342900" indent="-34290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defRPr sz="21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" panose="05000000000000000000" pitchFamily="2" charset="2"/>
        <a:buChar char="§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Wingdings" panose="05000000000000000000" pitchFamily="2" charset="2"/>
        <a:buChar char="§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Image 25">
            <a:extLst>
              <a:ext uri="{FF2B5EF4-FFF2-40B4-BE49-F238E27FC236}">
                <a16:creationId xmlns:a16="http://schemas.microsoft.com/office/drawing/2014/main" id="{163474D4-59C4-4511-B27F-9ACB844864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-421"/>
          <a:stretch>
            <a:fillRect/>
          </a:stretch>
        </p:blipFill>
        <p:spPr bwMode="auto">
          <a:xfrm>
            <a:off x="4038600" y="3797300"/>
            <a:ext cx="1527175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4211" name="Groupe 27">
            <a:extLst>
              <a:ext uri="{FF2B5EF4-FFF2-40B4-BE49-F238E27FC236}">
                <a16:creationId xmlns:a16="http://schemas.microsoft.com/office/drawing/2014/main" id="{552353B0-B335-477D-90C7-6BC7D995311E}"/>
              </a:ext>
            </a:extLst>
          </p:cNvPr>
          <p:cNvGrpSpPr>
            <a:grpSpLocks/>
          </p:cNvGrpSpPr>
          <p:nvPr/>
        </p:nvGrpSpPr>
        <p:grpSpPr bwMode="auto">
          <a:xfrm>
            <a:off x="1438275" y="1286567"/>
            <a:ext cx="6721475" cy="3219485"/>
            <a:chOff x="598351" y="1362694"/>
            <a:chExt cx="8156793" cy="3762613"/>
          </a:xfrm>
        </p:grpSpPr>
        <p:pic>
          <p:nvPicPr>
            <p:cNvPr id="94223" name="Image 42">
              <a:extLst>
                <a:ext uri="{FF2B5EF4-FFF2-40B4-BE49-F238E27FC236}">
                  <a16:creationId xmlns:a16="http://schemas.microsoft.com/office/drawing/2014/main" id="{F2D15E22-3A43-4FA6-BD81-A541C43C7D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0141" y="1362694"/>
              <a:ext cx="2380182" cy="895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24" name="Image 40">
              <a:extLst>
                <a:ext uri="{FF2B5EF4-FFF2-40B4-BE49-F238E27FC236}">
                  <a16:creationId xmlns:a16="http://schemas.microsoft.com/office/drawing/2014/main" id="{E99F3C4F-14BD-437B-875A-C8EC0A9620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6463" y="3553060"/>
              <a:ext cx="1058681" cy="1040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4225" name="Image 39">
              <a:extLst>
                <a:ext uri="{FF2B5EF4-FFF2-40B4-BE49-F238E27FC236}">
                  <a16:creationId xmlns:a16="http://schemas.microsoft.com/office/drawing/2014/main" id="{E76554B4-06B9-40DC-A1C6-6346C01244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351" y="3553060"/>
              <a:ext cx="1016093" cy="1075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Flèche droite 34">
              <a:extLst>
                <a:ext uri="{FF2B5EF4-FFF2-40B4-BE49-F238E27FC236}">
                  <a16:creationId xmlns:a16="http://schemas.microsoft.com/office/drawing/2014/main" id="{C8E3ACD9-27CF-4D65-A831-0462F56B6AF7}"/>
                </a:ext>
              </a:extLst>
            </p:cNvPr>
            <p:cNvSpPr/>
            <p:nvPr/>
          </p:nvSpPr>
          <p:spPr>
            <a:xfrm>
              <a:off x="3376361" y="4789496"/>
              <a:ext cx="653083" cy="335811"/>
            </a:xfrm>
            <a:prstGeom prst="rightArrow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endParaRPr>
            </a:p>
          </p:txBody>
        </p:sp>
        <p:sp>
          <p:nvSpPr>
            <p:cNvPr id="37" name="Flèche droite 36">
              <a:extLst>
                <a:ext uri="{FF2B5EF4-FFF2-40B4-BE49-F238E27FC236}">
                  <a16:creationId xmlns:a16="http://schemas.microsoft.com/office/drawing/2014/main" id="{309430E8-495A-478D-931D-2F254D5756AA}"/>
                </a:ext>
              </a:extLst>
            </p:cNvPr>
            <p:cNvSpPr/>
            <p:nvPr/>
          </p:nvSpPr>
          <p:spPr>
            <a:xfrm rot="5400000">
              <a:off x="4329022" y="3803697"/>
              <a:ext cx="653070" cy="335211"/>
            </a:xfrm>
            <a:prstGeom prst="rightArrow">
              <a:avLst>
                <a:gd name="adj1" fmla="val 50000"/>
                <a:gd name="adj2" fmla="val 57092"/>
              </a:avLst>
            </a:prstGeom>
            <a:solidFill>
              <a:schemeClr val="bg2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endParaRPr>
            </a:p>
          </p:txBody>
        </p:sp>
        <p:sp>
          <p:nvSpPr>
            <p:cNvPr id="36" name="Flèche droite 35">
              <a:extLst>
                <a:ext uri="{FF2B5EF4-FFF2-40B4-BE49-F238E27FC236}">
                  <a16:creationId xmlns:a16="http://schemas.microsoft.com/office/drawing/2014/main" id="{C4F4669C-C7A8-42CE-933C-C9829C9BAC49}"/>
                </a:ext>
              </a:extLst>
            </p:cNvPr>
            <p:cNvSpPr/>
            <p:nvPr/>
          </p:nvSpPr>
          <p:spPr>
            <a:xfrm flipH="1">
              <a:off x="5491656" y="4756101"/>
              <a:ext cx="653083" cy="335811"/>
            </a:xfrm>
            <a:prstGeom prst="rightArrow">
              <a:avLst/>
            </a:prstGeom>
            <a:solidFill>
              <a:schemeClr val="bg2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endParaRPr>
            </a:p>
          </p:txBody>
        </p:sp>
      </p:grpSp>
      <p:sp>
        <p:nvSpPr>
          <p:cNvPr id="94212" name="Titre 1">
            <a:extLst>
              <a:ext uri="{FF2B5EF4-FFF2-40B4-BE49-F238E27FC236}">
                <a16:creationId xmlns:a16="http://schemas.microsoft.com/office/drawing/2014/main" id="{F6362250-82EA-4FD6-93CF-AAF673A60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Lin Oléagineux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840F38-3A51-4025-A7C0-237109D5C6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7188" y="681038"/>
            <a:ext cx="3578225" cy="613324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fr-FR" sz="2000" b="0" dirty="0"/>
              <a:t>DEMARCHE FILIERE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fr-FR" sz="2000" b="0" dirty="0"/>
              <a:t>ALLIANCE-LINOLEA</a:t>
            </a:r>
          </a:p>
        </p:txBody>
      </p:sp>
      <p:pic>
        <p:nvPicPr>
          <p:cNvPr id="94214" name="Picture 2">
            <a:extLst>
              <a:ext uri="{FF2B5EF4-FFF2-40B4-BE49-F238E27FC236}">
                <a16:creationId xmlns:a16="http://schemas.microsoft.com/office/drawing/2014/main" id="{C92F0339-6AC8-497D-A33B-961ECEA03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3" t="5760" r="7579" b="7202"/>
          <a:stretch>
            <a:fillRect/>
          </a:stretch>
        </p:blipFill>
        <p:spPr bwMode="auto">
          <a:xfrm>
            <a:off x="23813" y="65088"/>
            <a:ext cx="882650" cy="94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" name="Flèche droite rayée 78">
            <a:extLst>
              <a:ext uri="{FF2B5EF4-FFF2-40B4-BE49-F238E27FC236}">
                <a16:creationId xmlns:a16="http://schemas.microsoft.com/office/drawing/2014/main" id="{287E05B7-CB75-46B7-8C82-A6E056767492}"/>
              </a:ext>
            </a:extLst>
          </p:cNvPr>
          <p:cNvSpPr/>
          <p:nvPr/>
        </p:nvSpPr>
        <p:spPr>
          <a:xfrm rot="5400000">
            <a:off x="4479132" y="5942806"/>
            <a:ext cx="652462" cy="377825"/>
          </a:xfrm>
          <a:prstGeom prst="stripedRightArrow">
            <a:avLst/>
          </a:prstGeom>
          <a:gradFill flip="none" rotWithShape="1">
            <a:gsLst>
              <a:gs pos="0">
                <a:srgbClr val="DDEBCF"/>
              </a:gs>
              <a:gs pos="39000">
                <a:srgbClr val="9CB86E"/>
              </a:gs>
              <a:gs pos="100000">
                <a:srgbClr val="156B13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F0626D49-006D-4BE6-B46F-87C8EDC0C8A2}"/>
              </a:ext>
            </a:extLst>
          </p:cNvPr>
          <p:cNvSpPr txBox="1"/>
          <p:nvPr/>
        </p:nvSpPr>
        <p:spPr>
          <a:xfrm>
            <a:off x="3543093" y="6376335"/>
            <a:ext cx="2580127" cy="369332"/>
          </a:xfrm>
          <a:prstGeom prst="rect">
            <a:avLst/>
          </a:prstGeom>
          <a:noFill/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Arial" panose="020B0604020202020204" pitchFamily="34" charset="0"/>
              </a:rPr>
              <a:t>TRANSFORMATEURS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F6A3031-6E76-4C8D-B7A7-8115B5721B87}"/>
              </a:ext>
            </a:extLst>
          </p:cNvPr>
          <p:cNvSpPr txBox="1"/>
          <p:nvPr/>
        </p:nvSpPr>
        <p:spPr>
          <a:xfrm>
            <a:off x="3865563" y="5124450"/>
            <a:ext cx="189865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Arial" panose="020B0604020202020204" pitchFamily="34" charset="0"/>
              </a:rPr>
              <a:t>Démarche intégrante de la semence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n-ea"/>
                <a:cs typeface="Arial" panose="020B0604020202020204" pitchFamily="34" charset="0"/>
              </a:rPr>
              <a:t>au débouché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02D42D7-378B-40EF-8B55-10AFC2F2CA67}"/>
              </a:ext>
            </a:extLst>
          </p:cNvPr>
          <p:cNvSpPr txBox="1"/>
          <p:nvPr/>
        </p:nvSpPr>
        <p:spPr>
          <a:xfrm>
            <a:off x="3097091" y="1949998"/>
            <a:ext cx="3426066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Mise en marché des semences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>
                <a:solidFill>
                  <a:srgbClr val="FFFFFF"/>
                </a:solidFill>
                <a:latin typeface="Helvetica"/>
              </a:rPr>
              <a:t>Production de semences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/>
              <a:ea typeface="+mn-ea"/>
              <a:cs typeface="+mn-cs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Mise en place des contrats de production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Recherche de nouveaux débouchés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Développement à l’international: </a:t>
            </a: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variétés </a:t>
            </a:r>
            <a:r>
              <a:rPr lang="fr-FR" sz="1200" dirty="0">
                <a:solidFill>
                  <a:srgbClr val="FFFFFF"/>
                </a:solidFill>
                <a:latin typeface="Helvetica"/>
              </a:rPr>
              <a:t>&amp;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 semences et contrats de production 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CE91887-EFE5-47D0-B775-59C80F1E9707}"/>
              </a:ext>
            </a:extLst>
          </p:cNvPr>
          <p:cNvSpPr txBox="1"/>
          <p:nvPr/>
        </p:nvSpPr>
        <p:spPr>
          <a:xfrm>
            <a:off x="465138" y="4105275"/>
            <a:ext cx="2982912" cy="461963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Sélection variétale spécialisée en Lin</a:t>
            </a:r>
          </a:p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Leader en lin oléagineux en France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33F4E62-E3E3-4E1C-A75E-60DF54342CEB}"/>
              </a:ext>
            </a:extLst>
          </p:cNvPr>
          <p:cNvSpPr txBox="1"/>
          <p:nvPr/>
        </p:nvSpPr>
        <p:spPr>
          <a:xfrm>
            <a:off x="6388100" y="4105275"/>
            <a:ext cx="2516188" cy="4619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Conseils en conduite culturale</a:t>
            </a:r>
          </a:p>
          <a:p>
            <a:pPr marL="285750" marR="0" lvl="0" indent="-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ea typeface="+mn-ea"/>
                <a:cs typeface="+mn-cs"/>
              </a:rPr>
              <a:t>Multiplication de semences</a:t>
            </a:r>
          </a:p>
        </p:txBody>
      </p:sp>
    </p:spTree>
    <p:extLst>
      <p:ext uri="{BB962C8B-B14F-4D97-AF65-F5344CB8AC3E}">
        <p14:creationId xmlns:p14="http://schemas.microsoft.com/office/powerpoint/2010/main" val="1944808403"/>
      </p:ext>
    </p:extLst>
  </p:cSld>
  <p:clrMapOvr>
    <a:masterClrMapping/>
  </p:clrMapOvr>
</p:sld>
</file>

<file path=ppt/theme/theme1.xml><?xml version="1.0" encoding="utf-8"?>
<a:theme xmlns:a="http://schemas.openxmlformats.org/drawingml/2006/main" name="2_SF_theme">
  <a:themeElements>
    <a:clrScheme name="Semences de France">
      <a:dk1>
        <a:srgbClr val="000000"/>
      </a:dk1>
      <a:lt1>
        <a:srgbClr val="FFFFFF"/>
      </a:lt1>
      <a:dk2>
        <a:srgbClr val="006450"/>
      </a:dk2>
      <a:lt2>
        <a:srgbClr val="FFD100"/>
      </a:lt2>
      <a:accent1>
        <a:srgbClr val="53AF34"/>
      </a:accent1>
      <a:accent2>
        <a:srgbClr val="94224A"/>
      </a:accent2>
      <a:accent3>
        <a:srgbClr val="E97F10"/>
      </a:accent3>
      <a:accent4>
        <a:srgbClr val="4C8ECB"/>
      </a:accent4>
      <a:accent5>
        <a:srgbClr val="3B4697"/>
      </a:accent5>
      <a:accent6>
        <a:srgbClr val="AECB5E"/>
      </a:accent6>
      <a:hlink>
        <a:srgbClr val="FFFFFF"/>
      </a:hlink>
      <a:folHlink>
        <a:srgbClr val="AECB5E"/>
      </a:folHlink>
    </a:clrScheme>
    <a:fontScheme name="Semences de France">
      <a:majorFont>
        <a:latin typeface="SemencesF"/>
        <a:ea typeface=""/>
        <a:cs typeface=""/>
      </a:majorFont>
      <a:minorFont>
        <a:latin typeface="Helvetica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theme" id="{DE31BA48-CD4E-401D-B6FA-7298C9356D76}" vid="{D7F1A449-2580-40C7-9123-800AB90A30A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25624873241C4BB6144D6924591A6B" ma:contentTypeVersion="10" ma:contentTypeDescription="Crée un document." ma:contentTypeScope="" ma:versionID="868a2a58eb5ba42a0ea6902e468f4c0d">
  <xsd:schema xmlns:xsd="http://www.w3.org/2001/XMLSchema" xmlns:xs="http://www.w3.org/2001/XMLSchema" xmlns:p="http://schemas.microsoft.com/office/2006/metadata/properties" xmlns:ns2="033aec1a-72f0-499f-a733-e664032559ee" xmlns:ns3="cf27ea7a-b859-4bfb-83ef-205c621d972f" targetNamespace="http://schemas.microsoft.com/office/2006/metadata/properties" ma:root="true" ma:fieldsID="2b8b256e64e862a77b25368954e85230" ns2:_="" ns3:_="">
    <xsd:import namespace="033aec1a-72f0-499f-a733-e664032559ee"/>
    <xsd:import namespace="cf27ea7a-b859-4bfb-83ef-205c621d97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aec1a-72f0-499f-a733-e664032559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7ea7a-b859-4bfb-83ef-205c621d972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3D77A2-70CD-4CF4-99BA-9971287ADE3C}"/>
</file>

<file path=customXml/itemProps2.xml><?xml version="1.0" encoding="utf-8"?>
<ds:datastoreItem xmlns:ds="http://schemas.openxmlformats.org/officeDocument/2006/customXml" ds:itemID="{93F274C0-EF83-410B-A0C3-C7D98D9AC5E4}"/>
</file>

<file path=customXml/itemProps3.xml><?xml version="1.0" encoding="utf-8"?>
<ds:datastoreItem xmlns:ds="http://schemas.openxmlformats.org/officeDocument/2006/customXml" ds:itemID="{52333330-42FA-42FD-ADF6-9ECD8624F213}"/>
</file>

<file path=docProps/app.xml><?xml version="1.0" encoding="utf-8"?>
<Properties xmlns="http://schemas.openxmlformats.org/officeDocument/2006/extended-properties" xmlns:vt="http://schemas.openxmlformats.org/officeDocument/2006/docPropsVTypes">
  <Template>SF_theme</Template>
  <TotalTime>1116</TotalTime>
  <Words>61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Bebas Neue</vt:lpstr>
      <vt:lpstr>Calibri</vt:lpstr>
      <vt:lpstr>Helvetica</vt:lpstr>
      <vt:lpstr>SemencesF</vt:lpstr>
      <vt:lpstr>Wingdings</vt:lpstr>
      <vt:lpstr>2_SF_theme</vt:lpstr>
      <vt:lpstr>Lin Oléagineux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Nadège PETIT STEINER</dc:creator>
  <cp:lastModifiedBy>BONNARD Xavier</cp:lastModifiedBy>
  <cp:revision>91</cp:revision>
  <dcterms:created xsi:type="dcterms:W3CDTF">2014-03-12T14:45:23Z</dcterms:created>
  <dcterms:modified xsi:type="dcterms:W3CDTF">2020-05-26T12:30:35Z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0x010100F525624873241C4BB6144D6924591A6B</vt:lpwstr>
  </property>
</Properties>
</file>